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86" r:id="rId4"/>
    <p:sldId id="279" r:id="rId5"/>
    <p:sldId id="265" r:id="rId6"/>
    <p:sldId id="266" r:id="rId7"/>
    <p:sldId id="285" r:id="rId8"/>
    <p:sldId id="267" r:id="rId9"/>
    <p:sldId id="268" r:id="rId10"/>
    <p:sldId id="258" r:id="rId11"/>
    <p:sldId id="269" r:id="rId12"/>
    <p:sldId id="270" r:id="rId13"/>
    <p:sldId id="271" r:id="rId14"/>
    <p:sldId id="272" r:id="rId15"/>
    <p:sldId id="277" r:id="rId16"/>
    <p:sldId id="273" r:id="rId17"/>
    <p:sldId id="280" r:id="rId18"/>
    <p:sldId id="281" r:id="rId19"/>
    <p:sldId id="274" r:id="rId20"/>
    <p:sldId id="259" r:id="rId21"/>
    <p:sldId id="262" r:id="rId22"/>
    <p:sldId id="263" r:id="rId23"/>
    <p:sldId id="260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69910" autoAdjust="0"/>
  </p:normalViewPr>
  <p:slideViewPr>
    <p:cSldViewPr>
      <p:cViewPr>
        <p:scale>
          <a:sx n="70" d="100"/>
          <a:sy n="70" d="100"/>
        </p:scale>
        <p:origin x="-138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26EEC-5A49-445E-91D6-25A8D5F32541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24CE8-DE0F-4EB3-BD6E-35AEF15D1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49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BFCEB127-33FD-4D41-A425-268E99B866FF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C0CE96-08BC-4035-89C3-686BBD6DFB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97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24CE8-DE0F-4EB3-BD6E-35AEF15D14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37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F721-3438-42A1-8022-B7402C2B7699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1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426-B027-422D-AC41-2C2CA94DAED5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761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DD19-90B5-4F97-9B72-A10F4A2B251B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06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6C37-572F-48DF-BE00-7A9D0FC2534A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92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9298-62B1-4FD7-91B7-9EFD7ACB8A76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0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FE09-431C-4362-A3F9-4E79206B35D8}" type="datetime1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92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6BDC-072E-4B90-9CEC-03AEA6C10008}" type="datetime1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977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ACAC-6DD5-4B7B-A57E-1F9735101032}" type="datetime1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7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70E7-B96C-493F-A283-3E17779AC5FB}" type="datetime1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4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51FE8-BD69-4697-9BDD-4AD00634D8C3}" type="datetime1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4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1043-5335-4A2C-9B41-DBCD97512488}" type="datetime1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3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1B287-EC10-4C8B-9FF7-6C891AE955CF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5C6E0-1DA3-4D5F-BBB9-FE86C9799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4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ru-RU" sz="2000" dirty="0" smtClean="0"/>
              <a:t>Курс «Право ВТО в кейсах»</a:t>
            </a:r>
            <a:br>
              <a:rPr lang="ru-RU" sz="2000" dirty="0" smtClean="0"/>
            </a:br>
            <a:r>
              <a:rPr lang="en-US" sz="2200" b="1" i="1" dirty="0" smtClean="0"/>
              <a:t/>
            </a:r>
            <a:br>
              <a:rPr lang="en-US" sz="2200" b="1" i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7162800" cy="251460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</a:t>
            </a:r>
            <a:r>
              <a:rPr lang="en-US" dirty="0" err="1" smtClean="0"/>
              <a:t>рактика</a:t>
            </a:r>
            <a:r>
              <a:rPr lang="en-US" dirty="0" smtClean="0"/>
              <a:t> </a:t>
            </a:r>
            <a:r>
              <a:rPr lang="ru-RU" dirty="0" smtClean="0"/>
              <a:t>ВТО по </a:t>
            </a:r>
            <a:r>
              <a:rPr lang="en-US" dirty="0" err="1" smtClean="0"/>
              <a:t>вопрос</a:t>
            </a:r>
            <a:r>
              <a:rPr lang="ru-RU" dirty="0" err="1" smtClean="0"/>
              <a:t>ам</a:t>
            </a:r>
            <a:r>
              <a:rPr lang="ru-RU" dirty="0" smtClean="0"/>
              <a:t> </a:t>
            </a:r>
            <a:r>
              <a:rPr lang="en-US" dirty="0" err="1" smtClean="0"/>
              <a:t>применения</a:t>
            </a:r>
            <a:r>
              <a:rPr lang="en-US" dirty="0" smtClean="0"/>
              <a:t> </a:t>
            </a:r>
            <a:r>
              <a:rPr lang="en-US" dirty="0" err="1"/>
              <a:t>санитарных</a:t>
            </a:r>
            <a:r>
              <a:rPr lang="en-US" dirty="0"/>
              <a:t> и </a:t>
            </a:r>
            <a:r>
              <a:rPr lang="en-US" dirty="0" err="1"/>
              <a:t>фитосанитарных</a:t>
            </a:r>
            <a:r>
              <a:rPr lang="en-US" dirty="0"/>
              <a:t> </a:t>
            </a:r>
            <a:r>
              <a:rPr lang="en-US" dirty="0" err="1" smtClean="0"/>
              <a:t>мер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86214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733" y="0"/>
            <a:ext cx="8229600" cy="685800"/>
          </a:xfrm>
        </p:spPr>
        <p:txBody>
          <a:bodyPr>
            <a:normAutofit/>
          </a:bodyPr>
          <a:lstStyle/>
          <a:p>
            <a:r>
              <a:rPr lang="ru-RU" sz="3000" dirty="0" smtClean="0"/>
              <a:t>Сфера применения Соглашения по </a:t>
            </a:r>
            <a:r>
              <a:rPr lang="ru-RU" sz="3000" dirty="0" err="1" smtClean="0"/>
              <a:t>СФС</a:t>
            </a:r>
            <a:r>
              <a:rPr lang="ru-RU" sz="3000" dirty="0" smtClean="0"/>
              <a:t> мерам</a:t>
            </a:r>
            <a:endParaRPr lang="en-US" sz="3000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1488" y="1593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686800" cy="5867400"/>
          </a:xfrm>
        </p:spPr>
        <p:txBody>
          <a:bodyPr>
            <a:noAutofit/>
          </a:bodyPr>
          <a:lstStyle/>
          <a:p>
            <a:r>
              <a:rPr lang="ru-RU" sz="1600" dirty="0" smtClean="0"/>
              <a:t>Ст. 1.1: Соглашение по </a:t>
            </a:r>
            <a:r>
              <a:rPr lang="ru-RU" sz="1600" dirty="0" err="1" smtClean="0"/>
              <a:t>СФС</a:t>
            </a:r>
            <a:r>
              <a:rPr lang="ru-RU" sz="1600" dirty="0" smtClean="0"/>
              <a:t> мерам применяется </a:t>
            </a:r>
            <a:r>
              <a:rPr lang="ru-RU" sz="1600" dirty="0"/>
              <a:t>ко всем санитарным и фитосанитарным мерам, которые могут прямо или косвенно оказывать негативное </a:t>
            </a:r>
            <a:r>
              <a:rPr lang="ru-RU" sz="1600" dirty="0" smtClean="0"/>
              <a:t>воздействие </a:t>
            </a:r>
            <a:r>
              <a:rPr lang="ru-RU" sz="1600" dirty="0"/>
              <a:t>на международную </a:t>
            </a:r>
            <a:r>
              <a:rPr lang="ru-RU" sz="1600" dirty="0" smtClean="0"/>
              <a:t>торговлю.</a:t>
            </a:r>
          </a:p>
          <a:p>
            <a:r>
              <a:rPr lang="ru-RU" sz="1600" dirty="0" smtClean="0"/>
              <a:t>Ст. 1.2 + Приложение А: Санитарная </a:t>
            </a:r>
            <a:r>
              <a:rPr lang="ru-RU" sz="1600" dirty="0"/>
              <a:t>или фитосанитарная мера </a:t>
            </a:r>
            <a:r>
              <a:rPr lang="ru-RU" sz="1600" dirty="0" smtClean="0"/>
              <a:t>– это любая </a:t>
            </a:r>
            <a:r>
              <a:rPr lang="ru-RU" sz="1600" dirty="0"/>
              <a:t>мера, применяемая:</a:t>
            </a:r>
          </a:p>
          <a:p>
            <a:pPr marL="514350" indent="-514350">
              <a:buAutoNum type="alphaLcParenR"/>
            </a:pPr>
            <a:r>
              <a:rPr lang="ru-RU" sz="1600" dirty="0" smtClean="0"/>
              <a:t>для </a:t>
            </a:r>
            <a:r>
              <a:rPr lang="ru-RU" sz="1600" dirty="0"/>
              <a:t>защиты жизни или здоровья животных или растений в пределах территории члена от рисков, возникающих в связи с проникновением, укоренением или распространением вредителей, заболеваний, вредных организмов - переносчиков болезней, или болезнетворных </a:t>
            </a:r>
            <a:r>
              <a:rPr lang="ru-RU" sz="1600" dirty="0" smtClean="0"/>
              <a:t>организмов;</a:t>
            </a:r>
          </a:p>
          <a:p>
            <a:pPr marL="514350" indent="-514350">
              <a:buAutoNum type="alphaLcParenR"/>
            </a:pPr>
            <a:r>
              <a:rPr lang="ru-RU" sz="1600" dirty="0" smtClean="0"/>
              <a:t>для </a:t>
            </a:r>
            <a:r>
              <a:rPr lang="ru-RU" sz="1600" dirty="0"/>
              <a:t>защиты жизни или здоровья людей или животных в пределах территории члена от рисков, возникающих от добавок, загрязняющих веществ, токсинов или болезнетворных организмов в пищевых продуктах, напитках или </a:t>
            </a:r>
            <a:r>
              <a:rPr lang="ru-RU" sz="1600" dirty="0" smtClean="0"/>
              <a:t>кормах;</a:t>
            </a:r>
          </a:p>
          <a:p>
            <a:pPr marL="514350" indent="-514350">
              <a:buAutoNum type="alphaLcParenR"/>
            </a:pPr>
            <a:r>
              <a:rPr lang="ru-RU" sz="1600" dirty="0" smtClean="0"/>
              <a:t>для </a:t>
            </a:r>
            <a:r>
              <a:rPr lang="ru-RU" sz="1600" dirty="0"/>
              <a:t>защиты жизни или здоровья людей в пределах территории члена от рисков, возникающих в связи с болезнями, переносимыми животными, растениями или продукцией из них, или в связи с проникновением, укоренением или распространением вредителей; </a:t>
            </a:r>
            <a:r>
              <a:rPr lang="ru-RU" sz="1600" dirty="0" smtClean="0"/>
              <a:t>или</a:t>
            </a:r>
          </a:p>
          <a:p>
            <a:pPr marL="514350" indent="-514350">
              <a:buAutoNum type="alphaLcParenR"/>
            </a:pPr>
            <a:r>
              <a:rPr lang="ru-RU" sz="1600" dirty="0" smtClean="0"/>
              <a:t>для </a:t>
            </a:r>
            <a:r>
              <a:rPr lang="ru-RU" sz="1600" dirty="0"/>
              <a:t>предотвращения или ограничения другого ущерба в пределах территории члена, причиняемого проникновением, укоренением или распространением вредителей</a:t>
            </a:r>
            <a:r>
              <a:rPr lang="ru-RU" sz="1600" dirty="0" smtClean="0"/>
              <a:t>.</a:t>
            </a:r>
          </a:p>
          <a:p>
            <a:pPr>
              <a:buFont typeface="Symbol" pitchFamily="18" charset="2"/>
              <a:buChar char="Þ"/>
            </a:pPr>
            <a:r>
              <a:rPr lang="ru-RU" sz="1600" dirty="0" smtClean="0"/>
              <a:t>Цель </a:t>
            </a:r>
            <a:r>
              <a:rPr lang="ru-RU" sz="1600" dirty="0" err="1" smtClean="0"/>
              <a:t>СФС</a:t>
            </a:r>
            <a:r>
              <a:rPr lang="ru-RU" sz="1600" dirty="0" smtClean="0"/>
              <a:t>: защита жизни и здоровья людей, животных и растений. </a:t>
            </a:r>
            <a:r>
              <a:rPr lang="ru-RU" sz="1600" dirty="0" err="1" smtClean="0"/>
              <a:t>Т.о</a:t>
            </a:r>
            <a:r>
              <a:rPr lang="ru-RU" sz="1600" dirty="0" smtClean="0"/>
              <a:t>., цель меры – это основной критерий для ответа на вопрос, подпадает ли она под Соглашение по </a:t>
            </a:r>
            <a:r>
              <a:rPr lang="ru-RU" sz="1600" dirty="0" err="1" smtClean="0"/>
              <a:t>СФС</a:t>
            </a:r>
            <a:r>
              <a:rPr lang="ru-RU" sz="1600" dirty="0" smtClean="0"/>
              <a:t> мерам.</a:t>
            </a:r>
          </a:p>
          <a:p>
            <a:pPr>
              <a:buFont typeface="Symbol" pitchFamily="18" charset="2"/>
              <a:buChar char="Þ"/>
            </a:pPr>
            <a:r>
              <a:rPr lang="ru-RU" sz="1600" dirty="0" smtClean="0"/>
              <a:t>«Территория государства – члена ВТО»: не допускается экстерриториальная защита здоровья государством.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7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Какие конкретно меры существуют?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П. 2 Приложения А: «К </a:t>
            </a:r>
            <a:r>
              <a:rPr lang="ru-RU" dirty="0"/>
              <a:t>числу санитарных или фитосанитарных мер относятся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все </a:t>
            </a:r>
            <a:r>
              <a:rPr lang="ru-RU" dirty="0"/>
              <a:t>соответствующие законы, постановления, правила, требования и процедуры, охватывающие, в том числе, требования к конечному продукту;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методы </a:t>
            </a:r>
            <a:r>
              <a:rPr lang="ru-RU" dirty="0"/>
              <a:t>обработки и производства;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процедуры </a:t>
            </a:r>
            <a:r>
              <a:rPr lang="ru-RU" dirty="0"/>
              <a:t>испытания, инспектирования, сертификации и одобрения;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карантинные </a:t>
            </a:r>
            <a:r>
              <a:rPr lang="ru-RU" dirty="0"/>
              <a:t>правила, включая соответствующие требования, связанные с перевозкой животных или растений или материалов, необходимых для их жизнедеятельности во время </a:t>
            </a:r>
            <a:r>
              <a:rPr lang="ru-RU" dirty="0" smtClean="0"/>
              <a:t>перевозки;</a:t>
            </a:r>
          </a:p>
          <a:p>
            <a:pPr>
              <a:buFontTx/>
              <a:buChar char="-"/>
            </a:pPr>
            <a:r>
              <a:rPr lang="ru-RU" dirty="0" smtClean="0"/>
              <a:t>положения </a:t>
            </a:r>
            <a:r>
              <a:rPr lang="ru-RU" dirty="0"/>
              <a:t>в отношении соответствующих статистических методов, процедур отбора проб и методов оценки риска;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требования </a:t>
            </a:r>
            <a:r>
              <a:rPr lang="ru-RU" dirty="0"/>
              <a:t>к упаковке и маркировке, непосредственно направленные на обеспечение безопасности пищевых продуктов</a:t>
            </a:r>
            <a:r>
              <a:rPr lang="ru-RU" dirty="0" smtClean="0"/>
              <a:t>.»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=&gt;</a:t>
            </a:r>
            <a:r>
              <a:rPr lang="fr-FR" dirty="0" smtClean="0"/>
              <a:t> </a:t>
            </a:r>
            <a:r>
              <a:rPr lang="ru-RU" dirty="0" err="1" smtClean="0"/>
              <a:t>СФС</a:t>
            </a:r>
            <a:r>
              <a:rPr lang="ru-RU" dirty="0" smtClean="0"/>
              <a:t> применяется не только к нормам, касающимся товаров, но и к методам производства.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49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159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Соотношение Соглашения по </a:t>
            </a:r>
            <a:r>
              <a:rPr lang="ru-RU" sz="2400" dirty="0" err="1" smtClean="0"/>
              <a:t>СФС</a:t>
            </a:r>
            <a:r>
              <a:rPr lang="ru-RU" sz="2400" dirty="0" smtClean="0"/>
              <a:t> мерам с др. Соглашениями ВТО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Ст. 1.5 Соглашения по </a:t>
            </a:r>
            <a:r>
              <a:rPr lang="ru-RU" dirty="0"/>
              <a:t>техническим барьерам в торговле </a:t>
            </a:r>
            <a:r>
              <a:rPr lang="ru-RU" dirty="0" smtClean="0"/>
              <a:t>(</a:t>
            </a:r>
            <a:r>
              <a:rPr lang="ru-RU" dirty="0" err="1" smtClean="0"/>
              <a:t>ТБТ</a:t>
            </a:r>
            <a:r>
              <a:rPr lang="ru-RU" dirty="0" smtClean="0"/>
              <a:t>): «Положения </a:t>
            </a:r>
            <a:r>
              <a:rPr lang="ru-RU" dirty="0"/>
              <a:t>настоящего Соглашения не применяются к санитарным и фитосанитарным мерам, как они определены в </a:t>
            </a:r>
            <a:r>
              <a:rPr lang="ru-RU" dirty="0" smtClean="0"/>
              <a:t>приложении А Соглашения по применению санитарных и фитосанитарных мер».</a:t>
            </a:r>
          </a:p>
          <a:p>
            <a:pPr>
              <a:buFont typeface="Symbol" pitchFamily="18" charset="2"/>
              <a:buChar char="Þ"/>
            </a:pPr>
            <a:r>
              <a:rPr lang="ru-RU" dirty="0" smtClean="0"/>
              <a:t>Соглашение по </a:t>
            </a:r>
            <a:r>
              <a:rPr lang="ru-RU" dirty="0" err="1" smtClean="0"/>
              <a:t>СФС</a:t>
            </a:r>
            <a:r>
              <a:rPr lang="ru-RU" dirty="0" smtClean="0"/>
              <a:t> мерам – специальный международный договор (лат.: </a:t>
            </a:r>
            <a:r>
              <a:rPr lang="en-US" i="1" dirty="0" err="1" smtClean="0"/>
              <a:t>lex</a:t>
            </a:r>
            <a:r>
              <a:rPr lang="en-US" i="1" dirty="0" smtClean="0"/>
              <a:t> </a:t>
            </a:r>
            <a:r>
              <a:rPr lang="en-US" i="1" dirty="0" err="1" smtClean="0"/>
              <a:t>specialis</a:t>
            </a:r>
            <a:r>
              <a:rPr lang="ru-RU" dirty="0" smtClean="0"/>
              <a:t>) по сравнению с </a:t>
            </a:r>
            <a:r>
              <a:rPr lang="ru-RU" dirty="0" err="1" smtClean="0"/>
              <a:t>ТБТ</a:t>
            </a:r>
            <a:r>
              <a:rPr lang="ru-RU" dirty="0" smtClean="0"/>
              <a:t> и имеет приоритет перед ним.</a:t>
            </a:r>
          </a:p>
          <a:p>
            <a:pPr>
              <a:buFont typeface="Symbol" pitchFamily="18" charset="2"/>
              <a:buChar char="Þ"/>
            </a:pPr>
            <a:r>
              <a:rPr lang="ru-RU" dirty="0"/>
              <a:t>Общее замечание по толкованию Приложения </a:t>
            </a:r>
            <a:r>
              <a:rPr lang="ru-RU" dirty="0" err="1" smtClean="0"/>
              <a:t>1A</a:t>
            </a:r>
            <a:r>
              <a:rPr lang="ru-RU" dirty="0" smtClean="0"/>
              <a:t> к Соглашению об учреждении ВТО: </a:t>
            </a:r>
            <a:r>
              <a:rPr lang="ru-RU" dirty="0"/>
              <a:t>«В случае коллизии между положением ГАТТ </a:t>
            </a:r>
            <a:r>
              <a:rPr lang="ru-RU" dirty="0" smtClean="0"/>
              <a:t>и </a:t>
            </a:r>
            <a:r>
              <a:rPr lang="ru-RU" dirty="0"/>
              <a:t>положением другого соглашения, содержащегося в Приложении </a:t>
            </a:r>
            <a:r>
              <a:rPr lang="ru-RU" dirty="0" err="1"/>
              <a:t>1A</a:t>
            </a:r>
            <a:r>
              <a:rPr lang="ru-RU" dirty="0"/>
              <a:t> к Соглашению об учреждении ВТО, положение другого соглашения имеет преимущественную силу в отношении указанной коллизии</a:t>
            </a:r>
            <a:r>
              <a:rPr lang="ru-RU" dirty="0" smtClean="0"/>
              <a:t>.»</a:t>
            </a:r>
          </a:p>
          <a:p>
            <a:pPr>
              <a:buFont typeface="Symbol" pitchFamily="18" charset="2"/>
              <a:buChar char="Þ"/>
            </a:pPr>
            <a:r>
              <a:rPr lang="ru-RU" dirty="0" smtClean="0"/>
              <a:t>Ст. 2.4 Соглашения по </a:t>
            </a:r>
            <a:r>
              <a:rPr lang="ru-RU" dirty="0" err="1" smtClean="0"/>
              <a:t>СФС</a:t>
            </a:r>
            <a:r>
              <a:rPr lang="ru-RU" dirty="0" smtClean="0"/>
              <a:t> мерам: мера, которая отвечает требованиям Соглашения по </a:t>
            </a:r>
            <a:r>
              <a:rPr lang="ru-RU" dirty="0" err="1" smtClean="0"/>
              <a:t>СФС</a:t>
            </a:r>
            <a:r>
              <a:rPr lang="ru-RU" dirty="0" smtClean="0"/>
              <a:t>, считается соответствующей ст. ХХ </a:t>
            </a:r>
            <a:r>
              <a:rPr lang="en-US" dirty="0"/>
              <a:t>(b) </a:t>
            </a:r>
            <a:r>
              <a:rPr lang="ru-RU" dirty="0" smtClean="0"/>
              <a:t>ГАТТ 1994 г. </a:t>
            </a:r>
            <a:r>
              <a:rPr lang="ru-RU" dirty="0" err="1" smtClean="0"/>
              <a:t>Т.о</a:t>
            </a:r>
            <a:r>
              <a:rPr lang="ru-RU" dirty="0" smtClean="0"/>
              <a:t>., не требуется отдельно проверять эту меру на соответствие ст. ХХ </a:t>
            </a:r>
            <a:r>
              <a:rPr lang="en-US" dirty="0" smtClean="0"/>
              <a:t>(b)</a:t>
            </a:r>
            <a:r>
              <a:rPr lang="de-DE" dirty="0" smtClean="0"/>
              <a:t> </a:t>
            </a:r>
            <a:r>
              <a:rPr lang="ru-RU" dirty="0" smtClean="0"/>
              <a:t>ГАТТ 1994 г.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23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92162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Принципы Соглашения по </a:t>
            </a:r>
            <a:r>
              <a:rPr lang="ru-RU" sz="3600" dirty="0" err="1" smtClean="0"/>
              <a:t>СФС</a:t>
            </a:r>
            <a:r>
              <a:rPr lang="ru-RU" sz="3600" dirty="0" smtClean="0"/>
              <a:t> мерам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ru-RU" sz="2400" dirty="0" smtClean="0"/>
              <a:t>У государств – членов ВТО есть </a:t>
            </a:r>
            <a:r>
              <a:rPr lang="ru-RU" sz="2400" dirty="0"/>
              <a:t>право вводить </a:t>
            </a:r>
            <a:r>
              <a:rPr lang="ru-RU" sz="2400" dirty="0" err="1" smtClean="0"/>
              <a:t>СФС</a:t>
            </a:r>
            <a:r>
              <a:rPr lang="ru-RU" sz="2400" dirty="0" smtClean="0"/>
              <a:t> меры, </a:t>
            </a:r>
            <a:r>
              <a:rPr lang="ru-RU" sz="2400" u="sng" dirty="0"/>
              <a:t>необходимые</a:t>
            </a:r>
            <a:r>
              <a:rPr lang="ru-RU" sz="2400" dirty="0"/>
              <a:t> для защиты жизни или здоровья людей, животных или растений (</a:t>
            </a:r>
            <a:r>
              <a:rPr lang="ru-RU" sz="2400" dirty="0" smtClean="0"/>
              <a:t>ст. 2.1 </a:t>
            </a:r>
            <a:r>
              <a:rPr lang="ru-RU" sz="2400" dirty="0" err="1" smtClean="0"/>
              <a:t>СФС</a:t>
            </a:r>
            <a:r>
              <a:rPr lang="ru-RU" sz="2400" dirty="0" smtClean="0"/>
              <a:t>).</a:t>
            </a:r>
          </a:p>
          <a:p>
            <a:r>
              <a:rPr lang="ru-RU" sz="2400" dirty="0" smtClean="0"/>
              <a:t>Ст. 2.2 </a:t>
            </a:r>
            <a:r>
              <a:rPr lang="ru-RU" sz="2400" dirty="0" err="1" smtClean="0"/>
              <a:t>СФС</a:t>
            </a:r>
            <a:r>
              <a:rPr lang="ru-RU" sz="2400" dirty="0" smtClean="0"/>
              <a:t>: любая </a:t>
            </a:r>
            <a:r>
              <a:rPr lang="ru-RU" sz="2400" dirty="0" err="1" smtClean="0"/>
              <a:t>СФС</a:t>
            </a:r>
            <a:r>
              <a:rPr lang="ru-RU" sz="2400" dirty="0" smtClean="0"/>
              <a:t> мера может применяться </a:t>
            </a:r>
            <a:r>
              <a:rPr lang="ru-RU" sz="2400" dirty="0"/>
              <a:t>только в той степени, в которой это </a:t>
            </a:r>
            <a:r>
              <a:rPr lang="ru-RU" sz="2400" u="sng" dirty="0"/>
              <a:t>необходимо</a:t>
            </a:r>
            <a:r>
              <a:rPr lang="ru-RU" sz="2400" dirty="0"/>
              <a:t> для охраны жизни или здоровья людей, животных или растений, </a:t>
            </a:r>
            <a:r>
              <a:rPr lang="ru-RU" sz="2400" dirty="0" smtClean="0"/>
              <a:t>должна быть </a:t>
            </a:r>
            <a:r>
              <a:rPr lang="ru-RU" sz="2400" dirty="0"/>
              <a:t>основана на научных принципах и не </a:t>
            </a:r>
            <a:r>
              <a:rPr lang="ru-RU" sz="2400" dirty="0" smtClean="0"/>
              <a:t>может оставаться в </a:t>
            </a:r>
            <a:r>
              <a:rPr lang="ru-RU" sz="2400" dirty="0"/>
              <a:t>силе без достаточного научного </a:t>
            </a:r>
            <a:r>
              <a:rPr lang="ru-RU" sz="2400" dirty="0" smtClean="0"/>
              <a:t>обоснования (за </a:t>
            </a:r>
            <a:r>
              <a:rPr lang="ru-RU" sz="2400" dirty="0"/>
              <a:t>исключением случаев, предусмотренных </a:t>
            </a:r>
            <a:r>
              <a:rPr lang="ru-RU" sz="2400" dirty="0" smtClean="0"/>
              <a:t>в ст. 5.7 </a:t>
            </a:r>
            <a:r>
              <a:rPr lang="ru-RU" sz="2400" dirty="0" err="1" smtClean="0"/>
              <a:t>СФС</a:t>
            </a:r>
            <a:r>
              <a:rPr lang="ru-RU" sz="2400" dirty="0" smtClean="0"/>
              <a:t>).</a:t>
            </a:r>
          </a:p>
          <a:p>
            <a:r>
              <a:rPr lang="ru-RU" sz="2400" dirty="0" smtClean="0"/>
              <a:t>=</a:t>
            </a:r>
            <a:r>
              <a:rPr lang="en-US" sz="2400" dirty="0" smtClean="0"/>
              <a:t>&gt; </a:t>
            </a:r>
            <a:r>
              <a:rPr lang="ru-RU" sz="2400" dirty="0" err="1" smtClean="0"/>
              <a:t>СФС</a:t>
            </a:r>
            <a:r>
              <a:rPr lang="ru-RU" sz="2400" dirty="0" smtClean="0"/>
              <a:t> следует за стандартом понятия «необходимость», установленным в ст.</a:t>
            </a:r>
            <a:r>
              <a:rPr lang="en-US" sz="2400" dirty="0" smtClean="0"/>
              <a:t> XX(b)</a:t>
            </a:r>
            <a:r>
              <a:rPr lang="ru-RU" sz="2400" dirty="0" smtClean="0"/>
              <a:t> ГАТТ 1994 г.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15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ru-RU" sz="3800" dirty="0" smtClean="0"/>
              <a:t>Принципы Соглашения по </a:t>
            </a:r>
            <a:r>
              <a:rPr lang="ru-RU" sz="3800" dirty="0" err="1" smtClean="0"/>
              <a:t>СФС</a:t>
            </a:r>
            <a:r>
              <a:rPr lang="ru-RU" sz="3800" dirty="0" smtClean="0"/>
              <a:t> мерам (2)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Ст. 2.3 Соглашения по </a:t>
            </a:r>
            <a:r>
              <a:rPr lang="ru-RU" dirty="0" err="1" smtClean="0"/>
              <a:t>СФС</a:t>
            </a:r>
            <a:r>
              <a:rPr lang="ru-RU" dirty="0" smtClean="0"/>
              <a:t> мерам: </a:t>
            </a:r>
            <a:r>
              <a:rPr lang="ru-RU" dirty="0" err="1" smtClean="0"/>
              <a:t>СФС</a:t>
            </a:r>
            <a:r>
              <a:rPr lang="ru-RU" dirty="0" smtClean="0"/>
              <a:t> меры не </a:t>
            </a:r>
            <a:r>
              <a:rPr lang="ru-RU" dirty="0"/>
              <a:t>могут служить средством произвольной или неоправданной дискриминации между членами ВТО, в которых преобладают идентичные или схожие условия (включая их собственную территорию и территорию других членов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dirty="0"/>
              <a:t>Ст. 2.3 Соглашения по </a:t>
            </a:r>
            <a:r>
              <a:rPr lang="ru-RU" dirty="0" err="1"/>
              <a:t>СФС</a:t>
            </a:r>
            <a:r>
              <a:rPr lang="ru-RU" dirty="0"/>
              <a:t> </a:t>
            </a:r>
            <a:r>
              <a:rPr lang="ru-RU" dirty="0" smtClean="0"/>
              <a:t>мерам: </a:t>
            </a:r>
            <a:r>
              <a:rPr lang="ru-RU" dirty="0" err="1" smtClean="0"/>
              <a:t>СФС</a:t>
            </a:r>
            <a:r>
              <a:rPr lang="ru-RU" dirty="0" smtClean="0"/>
              <a:t> меры </a:t>
            </a:r>
            <a:r>
              <a:rPr lang="ru-RU" dirty="0"/>
              <a:t>не применяются таким способом, который являлся бы скрытым ограничением международной торговли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Формулировка напоминает «шапку» ст. ХХ</a:t>
            </a:r>
            <a:r>
              <a:rPr lang="en-US" dirty="0" smtClean="0"/>
              <a:t>(b) </a:t>
            </a:r>
            <a:r>
              <a:rPr lang="ru-RU" dirty="0" smtClean="0"/>
              <a:t>ГАТТ 1994 г. </a:t>
            </a:r>
            <a:r>
              <a:rPr lang="ru-RU" dirty="0" err="1" smtClean="0"/>
              <a:t>Т.о</a:t>
            </a:r>
            <a:r>
              <a:rPr lang="ru-RU" dirty="0" smtClean="0"/>
              <a:t>., запрещены </a:t>
            </a:r>
            <a:r>
              <a:rPr lang="ru-RU" dirty="0" err="1" smtClean="0"/>
              <a:t>СФС</a:t>
            </a:r>
            <a:r>
              <a:rPr lang="ru-RU" dirty="0" smtClean="0"/>
              <a:t> меры, которые только на первый взгляд </a:t>
            </a:r>
            <a:r>
              <a:rPr lang="ru-RU" dirty="0" err="1" smtClean="0"/>
              <a:t>служать</a:t>
            </a:r>
            <a:r>
              <a:rPr lang="ru-RU" dirty="0" smtClean="0"/>
              <a:t> защите жизни и здоровья людей, животных и растений, а на самом деле имеют целью создать препятствия в межд. торговле.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615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Гармонизация через международные стандарты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 smtClean="0"/>
              <a:t>Приложение А: Гармонизация </a:t>
            </a:r>
            <a:r>
              <a:rPr lang="ru-RU" sz="1200" dirty="0"/>
              <a:t>- установление, признание и применение общих санитарных и фитосанитарных мер различными </a:t>
            </a:r>
            <a:r>
              <a:rPr lang="ru-RU" sz="1200" dirty="0" smtClean="0"/>
              <a:t>членами.</a:t>
            </a:r>
          </a:p>
          <a:p>
            <a:pPr marL="0" indent="0" algn="ctr">
              <a:buNone/>
            </a:pPr>
            <a:r>
              <a:rPr lang="ru-RU" sz="1200" dirty="0" smtClean="0"/>
              <a:t>Ст. 3 Соглашения по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мерам:</a:t>
            </a:r>
          </a:p>
          <a:p>
            <a:pPr marL="514350" indent="-514350">
              <a:buAutoNum type="arabicPeriod"/>
            </a:pPr>
            <a:r>
              <a:rPr lang="ru-RU" sz="1200" dirty="0" smtClean="0"/>
              <a:t>С </a:t>
            </a:r>
            <a:r>
              <a:rPr lang="ru-RU" sz="1200" dirty="0"/>
              <a:t>целью гармонизации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 на </a:t>
            </a:r>
            <a:r>
              <a:rPr lang="ru-RU" sz="1200" dirty="0"/>
              <a:t>возможно более широкой основе члены будут основывать свои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меры </a:t>
            </a:r>
            <a:r>
              <a:rPr lang="ru-RU" sz="1200" dirty="0"/>
              <a:t>на международных стандартах, руководствах или рекомендациях, когда таковые имеются, если в настоящем Соглашении и в </a:t>
            </a:r>
            <a:r>
              <a:rPr lang="ru-RU" sz="1200" dirty="0" smtClean="0"/>
              <a:t>особенности в п. 3 не предусмотрено иное.</a:t>
            </a:r>
          </a:p>
          <a:p>
            <a:pPr marL="514350" indent="-514350">
              <a:buAutoNum type="arabicPeriod"/>
            </a:pPr>
            <a:r>
              <a:rPr lang="ru-RU" sz="1200" dirty="0" err="1" smtClean="0"/>
              <a:t>СФС</a:t>
            </a:r>
            <a:r>
              <a:rPr lang="ru-RU" sz="1200" dirty="0" smtClean="0"/>
              <a:t> меры</a:t>
            </a:r>
            <a:r>
              <a:rPr lang="ru-RU" sz="1200" dirty="0"/>
              <a:t>, согласующиеся с международными стандартами, руководствами или рекомендациями, считаются необходимыми для охраны жизни или здоровья людей, животных или растений и не противоречащими соответствующим положениям настоящего </a:t>
            </a:r>
            <a:r>
              <a:rPr lang="ru-RU" sz="1200" dirty="0" smtClean="0"/>
              <a:t>Соглашения и ГАТТ 1994.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1200" dirty="0" smtClean="0"/>
              <a:t>Члены </a:t>
            </a:r>
            <a:r>
              <a:rPr lang="ru-RU" sz="1200" dirty="0"/>
              <a:t>могут вводить или сохранять в силе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меры</a:t>
            </a:r>
            <a:r>
              <a:rPr lang="ru-RU" sz="1200" dirty="0"/>
              <a:t>, которые обеспечивают более высокий уровень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защиты</a:t>
            </a:r>
            <a:r>
              <a:rPr lang="ru-RU" sz="1200" dirty="0"/>
              <a:t>, чем меры на базе соответствующих международных стандартов, руководств или рекомендаций, если имеется соответствующее научное обоснование, или если член определяет, что этот уровень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защиты </a:t>
            </a:r>
            <a:r>
              <a:rPr lang="ru-RU" sz="1200" dirty="0"/>
              <a:t>является надлежащим согласно соответствующим положениям </a:t>
            </a:r>
            <a:r>
              <a:rPr lang="ru-RU" sz="1200" dirty="0" smtClean="0"/>
              <a:t>пунктов 1 – 8 ст. 5*. Несмотря на </a:t>
            </a:r>
            <a:r>
              <a:rPr lang="ru-RU" sz="1200" dirty="0"/>
              <a:t>вышеизложенное, все меры, приводящие к уровню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защиты</a:t>
            </a:r>
            <a:r>
              <a:rPr lang="ru-RU" sz="1200" dirty="0"/>
              <a:t>, отличному от того, который достигался бы при помощи мер, на базе международных стандартов, руководств или рекомендаций, не должны противоречить любому другому положению настоящего </a:t>
            </a:r>
            <a:r>
              <a:rPr lang="ru-RU" sz="1200" dirty="0" smtClean="0"/>
              <a:t>Соглашения.</a:t>
            </a:r>
            <a:endParaRPr lang="ru-RU" sz="1200" dirty="0"/>
          </a:p>
          <a:p>
            <a:pPr marL="0" indent="0">
              <a:buNone/>
            </a:pPr>
            <a:r>
              <a:rPr lang="ru-RU" sz="1200" dirty="0" smtClean="0"/>
              <a:t>* Для </a:t>
            </a:r>
            <a:r>
              <a:rPr lang="ru-RU" sz="1200" dirty="0"/>
              <a:t>целей </a:t>
            </a:r>
            <a:r>
              <a:rPr lang="ru-RU" sz="1200" dirty="0" smtClean="0"/>
              <a:t>п. 3 ст. 3 </a:t>
            </a:r>
            <a:r>
              <a:rPr lang="ru-RU" sz="1200" dirty="0"/>
              <a:t>научное обоснование имеется в том случае, если на основе изучения и оценки имеющейся научной информации, согласующихся с соответствующими положениями настоящего Соглашения, член установит, что соответствующих международных стандартов, руководств или рекомендаций не достаточно для достижения надлежащего уровня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защиты.</a:t>
            </a:r>
          </a:p>
          <a:p>
            <a:pPr marL="514350" indent="-514350">
              <a:buFont typeface="Arial" pitchFamily="34" charset="0"/>
              <a:buAutoNum type="arabicPeriod" startAt="4"/>
            </a:pPr>
            <a:r>
              <a:rPr lang="ru-RU" sz="1200" dirty="0"/>
              <a:t>В пределах своих возможностей члены полноценно участвуют в деятельности соответствующих международных организаций и их вспомогательных органов, в особенности Комиссии «Кодекс </a:t>
            </a:r>
            <a:r>
              <a:rPr lang="ru-RU" sz="1200" dirty="0" err="1"/>
              <a:t>Алиментариус</a:t>
            </a:r>
            <a:r>
              <a:rPr lang="ru-RU" sz="1200" dirty="0"/>
              <a:t>», Международного бюро по эпизоотии и международных и региональных организаций, действующих в рамках Международной </a:t>
            </a:r>
            <a:r>
              <a:rPr lang="ru-RU" sz="1200" dirty="0" smtClean="0"/>
              <a:t>конвенции по </a:t>
            </a:r>
            <a:r>
              <a:rPr lang="ru-RU" sz="1200" dirty="0"/>
              <a:t>защите растений, для содействия в рамках этих организаций разработке и периодическому пересмотру стандартов, руководств или рекомендаций в отношении всех аспектов санитарных или фитосанитарных мер.</a:t>
            </a:r>
          </a:p>
          <a:p>
            <a:pPr marL="514350" indent="-514350">
              <a:buFont typeface="Arial" pitchFamily="34" charset="0"/>
              <a:buAutoNum type="arabicPeriod" startAt="4"/>
            </a:pPr>
            <a:r>
              <a:rPr lang="ru-RU" sz="1200" dirty="0"/>
              <a:t>Комитет по санитарным и фитосанитарным мерам (далее – «Комитет»), предусмотренный пунктами 1 и 4 ст. 12, разрабатывает процедуру наблюдения за процессом международной гармонизации и координирует эту работу с соответствующими международными организациями.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=</a:t>
            </a:r>
            <a:r>
              <a:rPr lang="en-US" sz="1200" dirty="0" smtClean="0"/>
              <a:t>&gt;</a:t>
            </a:r>
            <a:r>
              <a:rPr lang="ru-RU" sz="1200" dirty="0" smtClean="0"/>
              <a:t> Единообразие (на международном уровне)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 сокращает действие этих мер, мешающее международной торговле, т.к. ведет к появлению одинаковых стандартов в экспортирующих и импортирующих государствах.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61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7381"/>
            <a:ext cx="8839200" cy="800819"/>
          </a:xfrm>
        </p:spPr>
        <p:txBody>
          <a:bodyPr>
            <a:noAutofit/>
          </a:bodyPr>
          <a:lstStyle/>
          <a:p>
            <a:r>
              <a:rPr lang="ru-RU" sz="2600" dirty="0"/>
              <a:t>Международные стандарты, руководства и </a:t>
            </a:r>
            <a:r>
              <a:rPr lang="ru-RU" sz="2600" dirty="0" smtClean="0"/>
              <a:t>рекомендации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 smtClean="0"/>
              <a:t>Приложение А к Соглашению </a:t>
            </a:r>
            <a:r>
              <a:rPr lang="ru-RU" sz="1600" dirty="0"/>
              <a:t>по </a:t>
            </a:r>
            <a:r>
              <a:rPr lang="ru-RU" sz="1600" dirty="0" err="1"/>
              <a:t>СФС</a:t>
            </a:r>
            <a:r>
              <a:rPr lang="ru-RU" sz="1600" dirty="0"/>
              <a:t> </a:t>
            </a:r>
            <a:r>
              <a:rPr lang="ru-RU" sz="1600" dirty="0" smtClean="0"/>
              <a:t>мерам:</a:t>
            </a:r>
          </a:p>
          <a:p>
            <a:pPr marL="0" indent="0">
              <a:buNone/>
            </a:pPr>
            <a:r>
              <a:rPr lang="ru-RU" sz="1600" dirty="0" smtClean="0"/>
              <a:t>3</a:t>
            </a:r>
            <a:r>
              <a:rPr lang="ru-RU" sz="1600" dirty="0"/>
              <a:t>. Международные стандарты, руководства и рекомендации</a:t>
            </a:r>
          </a:p>
          <a:p>
            <a:pPr marL="514350" indent="-514350">
              <a:buAutoNum type="alphaLcParenR"/>
            </a:pPr>
            <a:r>
              <a:rPr lang="ru-RU" sz="1600" dirty="0" smtClean="0"/>
              <a:t>в </a:t>
            </a:r>
            <a:r>
              <a:rPr lang="ru-RU" sz="1600" dirty="0"/>
              <a:t>отношении безопасности пищевых продуктов - стандарты, руководства и рекомендации, установленные </a:t>
            </a:r>
            <a:r>
              <a:rPr lang="ru-RU" sz="1600" dirty="0" smtClean="0"/>
              <a:t>Комиссией "</a:t>
            </a:r>
            <a:r>
              <a:rPr lang="ru-RU" sz="1600" dirty="0"/>
              <a:t>Кодекс </a:t>
            </a:r>
            <a:r>
              <a:rPr lang="ru-RU" sz="1600" dirty="0" err="1"/>
              <a:t>Алиментариус</a:t>
            </a:r>
            <a:r>
              <a:rPr lang="ru-RU" sz="1600" dirty="0"/>
              <a:t>", которые касаются пищевых добавок, ветеринарных препаратов и остатков пестицидов, загрязняющих веществ, методов анализа и отбора проб, а также правила и руководства в отношении норм </a:t>
            </a:r>
            <a:r>
              <a:rPr lang="ru-RU" sz="1600" dirty="0" smtClean="0"/>
              <a:t>гигиены;</a:t>
            </a:r>
          </a:p>
          <a:p>
            <a:pPr marL="514350" indent="-514350">
              <a:buFont typeface="Arial" pitchFamily="34" charset="0"/>
              <a:buAutoNum type="alphaLcParenR"/>
            </a:pPr>
            <a:r>
              <a:rPr lang="ru-RU" sz="1600" dirty="0"/>
              <a:t>в отношении здоровья животных и животного мира - стандарты, руководства и рекомендации, разработанные под эгидой Международного бюро по эпизоотии;</a:t>
            </a:r>
          </a:p>
          <a:p>
            <a:pPr marL="514350" indent="-514350">
              <a:buFont typeface="Arial" pitchFamily="34" charset="0"/>
              <a:buAutoNum type="alphaLcParenR"/>
            </a:pPr>
            <a:r>
              <a:rPr lang="ru-RU" sz="1600" dirty="0" smtClean="0"/>
              <a:t>в </a:t>
            </a:r>
            <a:r>
              <a:rPr lang="ru-RU" sz="1600" dirty="0"/>
              <a:t>отношении здоровья растений - международные стандарты, руководства и рекомендации, разработанные под эгидой Секретариата Международной конвенции по защите растений </a:t>
            </a:r>
            <a:r>
              <a:rPr lang="ru-RU" sz="1600" dirty="0" smtClean="0"/>
              <a:t>(1951 г.) в </a:t>
            </a:r>
            <a:r>
              <a:rPr lang="ru-RU" sz="1600" dirty="0"/>
              <a:t>сотрудничестве с региональными организациями, функционирующими в рамках </a:t>
            </a:r>
            <a:r>
              <a:rPr lang="ru-RU" sz="1600" dirty="0" smtClean="0"/>
              <a:t>Международной конвенции по защите растений; и</a:t>
            </a:r>
          </a:p>
          <a:p>
            <a:pPr marL="514350" indent="-514350">
              <a:buFont typeface="Arial" pitchFamily="34" charset="0"/>
              <a:buAutoNum type="alphaLcParenR"/>
            </a:pPr>
            <a:r>
              <a:rPr lang="ru-RU" sz="1600" dirty="0" smtClean="0"/>
              <a:t>в </a:t>
            </a:r>
            <a:r>
              <a:rPr lang="ru-RU" sz="1600" dirty="0"/>
              <a:t>отношении вопросов, не охватываемых вышеупомянутыми организациями, - надлежащие стандарты, руководства и рекомендации, продвигаемые другими соответствующими международными организациями, которые открыты для вступления всем членам, что </a:t>
            </a:r>
            <a:r>
              <a:rPr lang="ru-RU" sz="1600" dirty="0" smtClean="0"/>
              <a:t>подтверждается Комитетом.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Комиссия «Кодекс </a:t>
            </a:r>
            <a:r>
              <a:rPr lang="ru-RU" sz="1600" dirty="0" err="1" smtClean="0"/>
              <a:t>Алиментариус</a:t>
            </a:r>
            <a:r>
              <a:rPr lang="ru-RU" sz="1600" dirty="0" smtClean="0"/>
              <a:t>» создана совместно Всемирной организацией здравоохранения (ВОЗ) и Продовольственной </a:t>
            </a:r>
            <a:r>
              <a:rPr lang="ru-RU" sz="1600" dirty="0"/>
              <a:t>и </a:t>
            </a:r>
            <a:r>
              <a:rPr lang="ru-RU" sz="1600" dirty="0" smtClean="0"/>
              <a:t>сельскохозяйственной организацией </a:t>
            </a:r>
            <a:r>
              <a:rPr lang="ru-RU" sz="1600" dirty="0"/>
              <a:t>Объединённых Наций</a:t>
            </a:r>
            <a:r>
              <a:rPr lang="ru-RU" sz="1600" dirty="0" smtClean="0"/>
              <a:t> (</a:t>
            </a:r>
            <a:r>
              <a:rPr lang="ru-RU" sz="1600" dirty="0" err="1" smtClean="0"/>
              <a:t>ФАО</a:t>
            </a:r>
            <a:r>
              <a:rPr lang="ru-RU" sz="1600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11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Ст. 3.2 и </a:t>
            </a:r>
            <a:r>
              <a:rPr lang="ru-RU" sz="3200" dirty="0"/>
              <a:t>3.3 Соглашения по </a:t>
            </a:r>
            <a:r>
              <a:rPr lang="ru-RU" sz="3200" dirty="0" err="1"/>
              <a:t>СФС</a:t>
            </a:r>
            <a:r>
              <a:rPr lang="ru-RU" sz="3200" dirty="0"/>
              <a:t> </a:t>
            </a:r>
            <a:r>
              <a:rPr lang="ru-RU" sz="3200" dirty="0" smtClean="0"/>
              <a:t>мерам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Ст. 3.2: презумпция правомерности </a:t>
            </a:r>
            <a:r>
              <a:rPr lang="ru-RU" dirty="0" err="1" smtClean="0"/>
              <a:t>СФС</a:t>
            </a:r>
            <a:r>
              <a:rPr lang="ru-RU" dirty="0" smtClean="0"/>
              <a:t> мер, соответствующих международным стандартам;</a:t>
            </a:r>
          </a:p>
          <a:p>
            <a:r>
              <a:rPr lang="ru-RU" dirty="0" smtClean="0"/>
              <a:t>Ст. 3.3: меры,</a:t>
            </a:r>
            <a:r>
              <a:rPr lang="ru-RU" dirty="0"/>
              <a:t> </a:t>
            </a:r>
            <a:r>
              <a:rPr lang="ru-RU" dirty="0" smtClean="0"/>
              <a:t>которые </a:t>
            </a:r>
            <a:r>
              <a:rPr lang="ru-RU" dirty="0"/>
              <a:t>обеспечивают более высокий уровень </a:t>
            </a:r>
            <a:r>
              <a:rPr lang="ru-RU" dirty="0" err="1"/>
              <a:t>СФС</a:t>
            </a:r>
            <a:r>
              <a:rPr lang="ru-RU" dirty="0"/>
              <a:t> </a:t>
            </a:r>
            <a:r>
              <a:rPr lang="ru-RU" dirty="0" smtClean="0"/>
              <a:t>защиты, всё равно не могут нарушать прочие нормы </a:t>
            </a:r>
            <a:r>
              <a:rPr lang="ru-RU" dirty="0" err="1" smtClean="0"/>
              <a:t>СФС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Результат ст. 3: международные технические стандарты включены (инкорпорированы) в международное торговое право и де факто становятся тем самым </a:t>
            </a:r>
            <a:r>
              <a:rPr lang="ru-RU" u="sng" dirty="0" smtClean="0"/>
              <a:t>правовыми</a:t>
            </a:r>
            <a:r>
              <a:rPr lang="ru-RU" dirty="0" smtClean="0"/>
              <a:t> нормами.</a:t>
            </a:r>
          </a:p>
          <a:p>
            <a:r>
              <a:rPr lang="ru-RU" dirty="0" smtClean="0"/>
              <a:t>Однако ст. 3 формально не обязывает государства применять международные стандарты во внутреннем праве. Ст. 3 лишь создает практические выгоды от добровольного принятия государствами этих стандартов.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64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8382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Проблема гармонизации стандартов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Недостаточная прозрачность процедур выработки стандартов;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Представители правительств – не всегда государственные служащие, связанные инструкциями, а часто – научные эксперты.</a:t>
            </a:r>
          </a:p>
          <a:p>
            <a:pPr marL="514350" indent="-514350">
              <a:buAutoNum type="arabicPeriod"/>
            </a:pPr>
            <a:r>
              <a:rPr lang="ru-RU" dirty="0" smtClean="0"/>
              <a:t>Отсюда – дефицит демократической легитимации.</a:t>
            </a:r>
          </a:p>
          <a:p>
            <a:pPr marL="514350" indent="-514350">
              <a:buAutoNum type="arabicPeriod"/>
            </a:pPr>
            <a:r>
              <a:rPr lang="ru-RU" dirty="0" smtClean="0"/>
              <a:t>Часто решения принимаются большинством голосов (а не единогласно). =</a:t>
            </a:r>
            <a:r>
              <a:rPr lang="en-US" dirty="0" smtClean="0"/>
              <a:t>&gt; </a:t>
            </a:r>
            <a:r>
              <a:rPr lang="ru-RU" dirty="0" smtClean="0"/>
              <a:t>член ВТО, проголосовавший «против», может тем не менее оказаться обязанным применять принятый стандарт. Это чрезмерно ограничивает суверенитет государств – членов ВТО.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ЕС – меры, касающиеся мяса и продуктов из мяса (1998 г.)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715000"/>
          </a:xfrm>
        </p:spPr>
        <p:txBody>
          <a:bodyPr>
            <a:noAutofit/>
          </a:bodyPr>
          <a:lstStyle/>
          <a:p>
            <a:r>
              <a:rPr lang="ru-RU" sz="1600" dirty="0" smtClean="0"/>
              <a:t>В Европейском Союзе (ЕС) запрещено использование некоторых гормонов роста при выращивании крупного рогатого скота.</a:t>
            </a:r>
          </a:p>
          <a:p>
            <a:r>
              <a:rPr lang="ru-RU" sz="1600" dirty="0" smtClean="0"/>
              <a:t>Также в ЕС запрещено выводить на рынок и им-/экспортировать продукты из такого мяса.</a:t>
            </a:r>
          </a:p>
          <a:p>
            <a:r>
              <a:rPr lang="ru-RU" sz="1600" dirty="0" smtClean="0"/>
              <a:t>ЕС объясняет этот запрет тем, что есть подозрение, что эти гормоны могут вызывать рак у человека. Однако большинство ученых не считают канцерогенное воздействие гормонов научно доказанным.</a:t>
            </a:r>
          </a:p>
          <a:p>
            <a:r>
              <a:rPr lang="ru-RU" sz="1600" dirty="0" smtClean="0"/>
              <a:t>Запрет ЕС не соответствует стандартам, разработанным </a:t>
            </a:r>
            <a:r>
              <a:rPr lang="ru-RU" sz="1600" dirty="0"/>
              <a:t>Комиссией «Кодекс </a:t>
            </a:r>
            <a:r>
              <a:rPr lang="ru-RU" sz="1600" dirty="0" err="1"/>
              <a:t>Алиментариус</a:t>
            </a:r>
            <a:r>
              <a:rPr lang="ru-RU" sz="1600" dirty="0" smtClean="0"/>
              <a:t>» для этих гормонов. Правда, при принятии этих стандартов Комиссией </a:t>
            </a:r>
            <a:r>
              <a:rPr lang="ru-RU" sz="1600" dirty="0"/>
              <a:t>«Кодекс </a:t>
            </a:r>
            <a:r>
              <a:rPr lang="ru-RU" sz="1600" dirty="0" err="1"/>
              <a:t>Алиментариус</a:t>
            </a:r>
            <a:r>
              <a:rPr lang="ru-RU" sz="1600" dirty="0" smtClean="0"/>
              <a:t>» ЕС голосовал против их принятия.</a:t>
            </a:r>
          </a:p>
          <a:p>
            <a:r>
              <a:rPr lang="ru-RU" sz="1600" dirty="0" smtClean="0"/>
              <a:t>Гормоны, запрещенные в ЕС, используются в США и Канаде. Эти страны посчитали запрет в ЕС противоречащим праву ВТО (среди прочего, ст. 3 и 5 </a:t>
            </a:r>
            <a:r>
              <a:rPr lang="ru-RU" sz="1600" dirty="0" err="1" smtClean="0"/>
              <a:t>СФС</a:t>
            </a:r>
            <a:r>
              <a:rPr lang="ru-RU" sz="1600" dirty="0" smtClean="0"/>
              <a:t>).</a:t>
            </a:r>
          </a:p>
          <a:p>
            <a:r>
              <a:rPr lang="ru-RU" sz="1600" dirty="0" smtClean="0"/>
              <a:t>Третейская группа: запрет в ЕС нарушает ст. 3.1 Соглашения по </a:t>
            </a:r>
            <a:r>
              <a:rPr lang="ru-RU" sz="1600" dirty="0" err="1" smtClean="0"/>
              <a:t>СФС</a:t>
            </a:r>
            <a:r>
              <a:rPr lang="ru-RU" sz="1600" dirty="0" smtClean="0"/>
              <a:t> мерам; третейская группа </a:t>
            </a:r>
            <a:r>
              <a:rPr lang="ru-RU" sz="1600" dirty="0"/>
              <a:t>практически </a:t>
            </a:r>
            <a:r>
              <a:rPr lang="ru-RU" sz="1600" dirty="0" smtClean="0"/>
              <a:t>уравняла обязательства по ст. 3.1 и по ст. 3.2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мерам</a:t>
            </a:r>
            <a:r>
              <a:rPr lang="ru-RU" sz="1600" dirty="0" smtClean="0"/>
              <a:t>. </a:t>
            </a:r>
          </a:p>
          <a:p>
            <a:r>
              <a:rPr lang="ru-RU" sz="1600" dirty="0" smtClean="0"/>
              <a:t>Апелляционный орган: такое толкование неверно. Ст. 3.1 и 3.2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мерам </a:t>
            </a:r>
            <a:r>
              <a:rPr lang="ru-RU" sz="1600" dirty="0" smtClean="0"/>
              <a:t>используют разные термины: </a:t>
            </a:r>
            <a:r>
              <a:rPr lang="ru-RU" sz="1600" dirty="0"/>
              <a:t>«члены будут </a:t>
            </a:r>
            <a:r>
              <a:rPr lang="ru-RU" sz="1600" u="sng" dirty="0"/>
              <a:t>основывать</a:t>
            </a:r>
            <a:r>
              <a:rPr lang="ru-RU" sz="1600" dirty="0"/>
              <a:t> свои </a:t>
            </a:r>
            <a:r>
              <a:rPr lang="ru-RU" sz="1600" dirty="0" err="1" smtClean="0"/>
              <a:t>СФС</a:t>
            </a:r>
            <a:r>
              <a:rPr lang="ru-RU" sz="1600" dirty="0" smtClean="0"/>
              <a:t> меры </a:t>
            </a:r>
            <a:r>
              <a:rPr lang="ru-RU" sz="1600" dirty="0"/>
              <a:t>на международных стандартах, руководствах или </a:t>
            </a:r>
            <a:r>
              <a:rPr lang="ru-RU" sz="1600" dirty="0" smtClean="0"/>
              <a:t>рекомендациях (…)» (ст. 3.1) </a:t>
            </a:r>
            <a:r>
              <a:rPr lang="ru-RU" sz="1600" dirty="0"/>
              <a:t>и </a:t>
            </a:r>
            <a:r>
              <a:rPr lang="ru-RU" sz="1600" dirty="0" smtClean="0"/>
              <a:t>«</a:t>
            </a:r>
            <a:r>
              <a:rPr lang="ru-RU" sz="1600" dirty="0" err="1" smtClean="0"/>
              <a:t>СФС</a:t>
            </a:r>
            <a:r>
              <a:rPr lang="ru-RU" sz="1600" dirty="0" smtClean="0"/>
              <a:t> меры</a:t>
            </a:r>
            <a:r>
              <a:rPr lang="ru-RU" sz="1600" dirty="0"/>
              <a:t>, </a:t>
            </a:r>
            <a:r>
              <a:rPr lang="ru-RU" sz="1600" u="sng" dirty="0"/>
              <a:t>согласующиеся</a:t>
            </a:r>
            <a:r>
              <a:rPr lang="ru-RU" sz="1600" dirty="0"/>
              <a:t> с международными стандартами, руководствами или </a:t>
            </a:r>
            <a:r>
              <a:rPr lang="ru-RU" sz="1600" dirty="0" smtClean="0"/>
              <a:t>рекомендациями (…)». Толкование, данное третейской группой, противоречило бы цели и смыслу ст. 3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мерам</a:t>
            </a:r>
            <a:r>
              <a:rPr lang="ru-RU" sz="1600" dirty="0" smtClean="0"/>
              <a:t>, каковыми являетс</a:t>
            </a:r>
            <a:r>
              <a:rPr lang="ru-RU" sz="1600" dirty="0"/>
              <a:t>я</a:t>
            </a:r>
            <a:r>
              <a:rPr lang="ru-RU" sz="1600" dirty="0" smtClean="0"/>
              <a:t> поощрение гармонизации мер. Однако ст. 3 не требует немедленной гармонизации. Если толковать ст. 3.1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мерам </a:t>
            </a:r>
            <a:r>
              <a:rPr lang="ru-RU" sz="1600" dirty="0" smtClean="0"/>
              <a:t>так, как это сделала третейская группа, то стандарты (которые предполагаются как юридически необязательные!) были бы признаны обязательными к исполнению правилами.</a:t>
            </a:r>
            <a:endParaRPr lang="ru-RU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70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Введение</a:t>
            </a:r>
          </a:p>
          <a:p>
            <a:pPr marL="514350" indent="-514350">
              <a:buAutoNum type="arabicPeriod"/>
            </a:pPr>
            <a:r>
              <a:rPr lang="ru-RU" dirty="0" smtClean="0"/>
              <a:t>Соглашение </a:t>
            </a:r>
            <a:r>
              <a:rPr lang="ru-RU" dirty="0"/>
              <a:t>по применению санитарных и фитосанитарных </a:t>
            </a:r>
            <a:r>
              <a:rPr lang="ru-RU" dirty="0" smtClean="0"/>
              <a:t>норм</a:t>
            </a:r>
          </a:p>
          <a:p>
            <a:pPr marL="514350" indent="-514350">
              <a:buAutoNum type="arabicPeriod"/>
            </a:pPr>
            <a:r>
              <a:rPr lang="ru-RU" dirty="0"/>
              <a:t>Статья</a:t>
            </a:r>
            <a:r>
              <a:rPr lang="en-US" dirty="0"/>
              <a:t> III</a:t>
            </a:r>
            <a:r>
              <a:rPr lang="de-DE" dirty="0"/>
              <a:t>.4</a:t>
            </a:r>
            <a:r>
              <a:rPr lang="ru-RU" dirty="0"/>
              <a:t> ГАТТ 1994 г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/>
              <a:t>Статья </a:t>
            </a:r>
            <a:r>
              <a:rPr lang="ru-RU" dirty="0" err="1"/>
              <a:t>XI</a:t>
            </a:r>
            <a:r>
              <a:rPr lang="ru-RU" dirty="0"/>
              <a:t> ГАТТ 1994 г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/>
              <a:t>Статья ХХ ГАТТ 1994 г.: об­щие </a:t>
            </a:r>
            <a:r>
              <a:rPr lang="ru-RU" dirty="0" smtClean="0"/>
              <a:t>ис­к­лю­че­ния</a:t>
            </a:r>
          </a:p>
          <a:p>
            <a:pPr marL="514350" indent="-514350">
              <a:buAutoNum type="arabicPeriod"/>
            </a:pPr>
            <a:r>
              <a:rPr lang="ru-RU" dirty="0"/>
              <a:t>Каких товаров касается </a:t>
            </a:r>
            <a:r>
              <a:rPr lang="ru-RU" dirty="0" err="1"/>
              <a:t>СФС</a:t>
            </a:r>
            <a:r>
              <a:rPr lang="ru-RU" dirty="0" smtClean="0"/>
              <a:t>?</a:t>
            </a:r>
          </a:p>
          <a:p>
            <a:pPr marL="514350" indent="-514350">
              <a:buAutoNum type="arabicPeriod"/>
            </a:pPr>
            <a:r>
              <a:rPr lang="ru-RU" dirty="0" smtClean="0"/>
              <a:t>Сфера применения </a:t>
            </a:r>
            <a:r>
              <a:rPr lang="ru-RU" dirty="0" err="1" smtClean="0"/>
              <a:t>СФС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/>
              <a:t>Какие конкретно меры существуют</a:t>
            </a:r>
            <a:r>
              <a:rPr lang="ru-RU" dirty="0" smtClean="0"/>
              <a:t>?</a:t>
            </a:r>
          </a:p>
          <a:p>
            <a:pPr marL="514350" indent="-514350">
              <a:buAutoNum type="arabicPeriod"/>
            </a:pPr>
            <a:r>
              <a:rPr lang="ru-RU" dirty="0"/>
              <a:t>Соотношение </a:t>
            </a:r>
            <a:r>
              <a:rPr lang="ru-RU" dirty="0" err="1"/>
              <a:t>СФС</a:t>
            </a:r>
            <a:r>
              <a:rPr lang="ru-RU" dirty="0"/>
              <a:t> с другими Соглашениями </a:t>
            </a:r>
            <a:r>
              <a:rPr lang="ru-RU" dirty="0" smtClean="0"/>
              <a:t>ВТО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Принципы </a:t>
            </a:r>
            <a:r>
              <a:rPr lang="ru-RU" dirty="0" err="1" smtClean="0"/>
              <a:t>СФС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/>
              <a:t>Гармонизация через международные </a:t>
            </a:r>
            <a:r>
              <a:rPr lang="ru-RU" dirty="0" smtClean="0"/>
              <a:t>стандарты</a:t>
            </a:r>
          </a:p>
          <a:p>
            <a:pPr marL="514350" indent="-514350">
              <a:buAutoNum type="arabicPeriod"/>
            </a:pPr>
            <a:r>
              <a:rPr lang="ru-RU" dirty="0"/>
              <a:t>Международные стандарты, руководства и </a:t>
            </a:r>
            <a:r>
              <a:rPr lang="ru-RU" dirty="0" smtClean="0"/>
              <a:t>рекомендации</a:t>
            </a:r>
          </a:p>
          <a:p>
            <a:pPr marL="514350" indent="-514350">
              <a:buAutoNum type="arabicPeriod"/>
            </a:pPr>
            <a:r>
              <a:rPr lang="ru-RU" dirty="0"/>
              <a:t>Ст. 3.2 и 3.3 </a:t>
            </a:r>
            <a:r>
              <a:rPr lang="ru-RU" dirty="0" err="1" smtClean="0"/>
              <a:t>СФС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/>
              <a:t>Проблема гармонизации </a:t>
            </a:r>
            <a:r>
              <a:rPr lang="ru-RU" dirty="0" smtClean="0"/>
              <a:t>стандартов</a:t>
            </a:r>
          </a:p>
          <a:p>
            <a:pPr marL="514350" indent="-514350">
              <a:buAutoNum type="arabicPeriod"/>
            </a:pPr>
            <a:r>
              <a:rPr lang="ru-RU" dirty="0"/>
              <a:t>ЕС – меры, касающиеся мяса и продуктов из мяса (1998 г</a:t>
            </a:r>
            <a:r>
              <a:rPr lang="ru-RU" dirty="0" smtClean="0"/>
              <a:t>.)</a:t>
            </a:r>
          </a:p>
          <a:p>
            <a:pPr marL="514350" indent="-514350">
              <a:buAutoNum type="arabicPeriod"/>
            </a:pPr>
            <a:r>
              <a:rPr lang="ru-RU" dirty="0"/>
              <a:t>Признание эквивалентности (ст. 4 </a:t>
            </a:r>
            <a:r>
              <a:rPr lang="ru-RU" dirty="0" err="1"/>
              <a:t>СФС</a:t>
            </a:r>
            <a:r>
              <a:rPr lang="ru-RU" dirty="0" smtClean="0"/>
              <a:t>)</a:t>
            </a:r>
          </a:p>
          <a:p>
            <a:pPr marL="514350" indent="-514350">
              <a:buAutoNum type="arabicPeriod"/>
            </a:pPr>
            <a:r>
              <a:rPr lang="ru-RU" dirty="0" smtClean="0"/>
              <a:t>Оценка рисков (ст. 5 </a:t>
            </a:r>
            <a:r>
              <a:rPr lang="ru-RU" dirty="0" err="1" smtClean="0"/>
              <a:t>СФС</a:t>
            </a:r>
            <a:r>
              <a:rPr lang="ru-RU" dirty="0" smtClean="0"/>
              <a:t>)</a:t>
            </a:r>
          </a:p>
          <a:p>
            <a:pPr marL="514350" indent="-514350">
              <a:buAutoNum type="arabicPeriod"/>
            </a:pPr>
            <a:r>
              <a:rPr lang="ru-RU" dirty="0"/>
              <a:t>Схема проверки </a:t>
            </a:r>
            <a:r>
              <a:rPr lang="ru-RU" dirty="0" err="1"/>
              <a:t>СФС</a:t>
            </a:r>
            <a:r>
              <a:rPr lang="ru-RU" dirty="0"/>
              <a:t> мер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Казус (придуманный)</a:t>
            </a:r>
          </a:p>
          <a:p>
            <a:pPr marL="514350" indent="-514350">
              <a:buAutoNum type="arabicPeriod"/>
            </a:pPr>
            <a:r>
              <a:rPr lang="ru-RU" dirty="0" smtClean="0"/>
              <a:t>Решение </a:t>
            </a:r>
            <a:r>
              <a:rPr lang="ru-RU" dirty="0"/>
              <a:t>казуса</a:t>
            </a: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755"/>
            <a:ext cx="8763000" cy="809445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Признание эквивалентности (ст. 4 </a:t>
            </a:r>
            <a:r>
              <a:rPr lang="ru-RU" sz="2400" dirty="0"/>
              <a:t>Соглашения по </a:t>
            </a:r>
            <a:r>
              <a:rPr lang="ru-RU" sz="2400" dirty="0" err="1"/>
              <a:t>СФС</a:t>
            </a:r>
            <a:r>
              <a:rPr lang="ru-RU" sz="2400" dirty="0"/>
              <a:t> мерам</a:t>
            </a:r>
            <a:r>
              <a:rPr lang="ru-RU" sz="2400" dirty="0" smtClean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364163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Члены </a:t>
            </a:r>
            <a:r>
              <a:rPr lang="ru-RU" dirty="0"/>
              <a:t>признают </a:t>
            </a:r>
            <a:r>
              <a:rPr lang="ru-RU" dirty="0" err="1" smtClean="0"/>
              <a:t>СФС</a:t>
            </a:r>
            <a:r>
              <a:rPr lang="ru-RU" dirty="0" smtClean="0"/>
              <a:t> меры </a:t>
            </a:r>
            <a:r>
              <a:rPr lang="ru-RU" dirty="0"/>
              <a:t>других членов как эквивалентные, даже если эти меры отличаются от их собственных или от тех, которые используются другими членами, торгующими тем же товаром, и если экспортирующий член объективно продемонстрирует импортирующему члену, что его меры обеспечивают надлежащий уровень санитарной или фитосанитарной защиты импортирующего члена. С этой целью импортирующему члену по запросу должен предоставляться разумный доступ для проведения инспектирования, испытаний и других соответствующих </a:t>
            </a:r>
            <a:r>
              <a:rPr lang="ru-RU" dirty="0" smtClean="0"/>
              <a:t>процедур.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 </a:t>
            </a:r>
            <a:r>
              <a:rPr lang="ru-RU" dirty="0"/>
              <a:t>запросу члены должны проводить консультации с целью достижения двусторонних и многосторонних соглашений по признанию эквивалентности конкретных </a:t>
            </a:r>
            <a:r>
              <a:rPr lang="ru-RU" dirty="0" err="1" smtClean="0"/>
              <a:t>СФС</a:t>
            </a:r>
            <a:r>
              <a:rPr lang="ru-RU" dirty="0" smtClean="0"/>
              <a:t> мер.</a:t>
            </a:r>
          </a:p>
          <a:p>
            <a:pPr>
              <a:buFont typeface="Symbol" pitchFamily="18" charset="2"/>
              <a:buChar char="Þ"/>
            </a:pPr>
            <a:r>
              <a:rPr lang="ru-RU" dirty="0" smtClean="0"/>
              <a:t>Гармонизация через международные стандарты и признание эквивалентности – инструменты либерализации торговли, которые, как правило, используются в системах продвинутой экономической интеграции (напр., ЕС). </a:t>
            </a:r>
          </a:p>
          <a:p>
            <a:pPr>
              <a:buFont typeface="Symbol" pitchFamily="18" charset="2"/>
              <a:buChar char="Þ"/>
            </a:pPr>
            <a:r>
              <a:rPr lang="ru-RU" dirty="0" err="1"/>
              <a:t>Л</a:t>
            </a:r>
            <a:r>
              <a:rPr lang="ru-RU" dirty="0" err="1" smtClean="0"/>
              <a:t>иберализующий</a:t>
            </a:r>
            <a:r>
              <a:rPr lang="ru-RU" dirty="0" smtClean="0"/>
              <a:t> (для международной торговли) эффект состоит в том, что требования к товарам, методам их производства и нормам о продаже не различаются в разных странах (= гармонизация), а существующие различия не имеют результатом ограничение торговли (взаимное признание эквивалентности).</a:t>
            </a:r>
          </a:p>
          <a:p>
            <a:pPr>
              <a:buFont typeface="Symbol" pitchFamily="18" charset="2"/>
              <a:buChar char="Þ"/>
            </a:pPr>
            <a:r>
              <a:rPr lang="ru-RU" dirty="0" smtClean="0"/>
              <a:t>Предпосылка этих мер: члены ВТО должны договориться о соразмерном уровне защиты, а вклад мер в достижение уровня защиты должен быть объективно доказуем. </a:t>
            </a:r>
          </a:p>
          <a:p>
            <a:pPr>
              <a:buFont typeface="Symbol" pitchFamily="18" charset="2"/>
              <a:buChar char="Þ"/>
            </a:pPr>
            <a:r>
              <a:rPr lang="ru-RU" dirty="0" smtClean="0"/>
              <a:t>В области безопасности продуктов питания (в которой этот вклад можно регулярно перепроверять с научной точки зрения) это сделать проще, чем в других областях. Напр.: государствам гораздо легче договориться между собой о том, что определенные вещества, возбуждающие рак, не могут применяться, чем о том, что при ловле крабов не должны погибать морские черепахи.</a:t>
            </a:r>
            <a:endParaRPr lang="ru-RU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410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02"/>
            <a:ext cx="8229600" cy="67429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Оценка рисков (ст. 5)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440363"/>
          </a:xfrm>
        </p:spPr>
        <p:txBody>
          <a:bodyPr>
            <a:noAutofit/>
          </a:bodyPr>
          <a:lstStyle/>
          <a:p>
            <a:pPr>
              <a:buAutoNum type="arabicPeriod"/>
            </a:pPr>
            <a:r>
              <a:rPr lang="ru-RU" sz="1400" dirty="0" smtClean="0"/>
              <a:t>Члены </a:t>
            </a:r>
            <a:r>
              <a:rPr lang="ru-RU" sz="1400" dirty="0"/>
              <a:t>обеспечивают, чтобы в основу их </a:t>
            </a:r>
            <a:r>
              <a:rPr lang="ru-RU" sz="1400" dirty="0" err="1" smtClean="0"/>
              <a:t>СФС</a:t>
            </a:r>
            <a:r>
              <a:rPr lang="ru-RU" sz="1400" dirty="0" smtClean="0"/>
              <a:t> мер </a:t>
            </a:r>
            <a:r>
              <a:rPr lang="ru-RU" sz="1400" dirty="0"/>
              <a:t>была положена соответствующая обстоятельствам оценка рисков для жизни или здоровья людей, животных или растений, причем осуществляемая с учетом методов оценки риска, разработанных соответствующими международными </a:t>
            </a:r>
            <a:r>
              <a:rPr lang="ru-RU" sz="1400" dirty="0" smtClean="0"/>
              <a:t>организациями.</a:t>
            </a:r>
          </a:p>
          <a:p>
            <a:pPr>
              <a:buAutoNum type="arabicPeriod"/>
            </a:pPr>
            <a:r>
              <a:rPr lang="ru-RU" sz="1400" dirty="0" smtClean="0"/>
              <a:t>При </a:t>
            </a:r>
            <a:r>
              <a:rPr lang="ru-RU" sz="1400" dirty="0"/>
              <a:t>оценке рисков члены учитывают имеющиеся научные обоснования; соответствующие методы производства и переработки; соответствующие методы инспектирования, отбора проб и испытаний; степень распространенности конкретных заболеваний или вредителей; наличие зон, свободных от заболеваний или вредителей; соответствующие экологические условия и карантинные или другие </a:t>
            </a:r>
            <a:r>
              <a:rPr lang="ru-RU" sz="1400" dirty="0" smtClean="0"/>
              <a:t>меры.</a:t>
            </a:r>
          </a:p>
          <a:p>
            <a:pPr>
              <a:buAutoNum type="arabicPeriod"/>
            </a:pPr>
            <a:r>
              <a:rPr lang="ru-RU" sz="1400" dirty="0" smtClean="0"/>
              <a:t>Оценивая </a:t>
            </a:r>
            <a:r>
              <a:rPr lang="ru-RU" sz="1400" dirty="0"/>
              <a:t>риск для жизни или здоровья животных или растений и определяя меру, которая должна применяться для достижения надлежащего уровня </a:t>
            </a:r>
            <a:r>
              <a:rPr lang="ru-RU" sz="1400" dirty="0" err="1" smtClean="0"/>
              <a:t>СФС</a:t>
            </a:r>
            <a:r>
              <a:rPr lang="ru-RU" sz="1400" dirty="0" smtClean="0"/>
              <a:t> защиты </a:t>
            </a:r>
            <a:r>
              <a:rPr lang="ru-RU" sz="1400" dirty="0"/>
              <a:t>от такого риска, члены должны учитывать соответствующие экономические факторы: потенциальный ущерб от снижения объема производства или продаж в случае проникновения, укоренения или распространения какого-либо вредителя или заболевания; расходы по борьбе с ними или их искоренению на территории импортирующего члена; и относительное соотношение затрат и эффективности альтернативных подходов к ограничению </a:t>
            </a:r>
            <a:r>
              <a:rPr lang="ru-RU" sz="1400" dirty="0" smtClean="0"/>
              <a:t>рисков.</a:t>
            </a:r>
          </a:p>
          <a:p>
            <a:pPr>
              <a:buAutoNum type="arabicPeriod"/>
            </a:pPr>
            <a:r>
              <a:rPr lang="ru-RU" sz="1400" dirty="0" smtClean="0"/>
              <a:t>При </a:t>
            </a:r>
            <a:r>
              <a:rPr lang="ru-RU" sz="1400" dirty="0"/>
              <a:t>определении надлежащего уровня </a:t>
            </a:r>
            <a:r>
              <a:rPr lang="ru-RU" sz="1400" dirty="0" err="1" smtClean="0"/>
              <a:t>СФС</a:t>
            </a:r>
            <a:r>
              <a:rPr lang="ru-RU" sz="1400" dirty="0" smtClean="0"/>
              <a:t> защиты </a:t>
            </a:r>
            <a:r>
              <a:rPr lang="ru-RU" sz="1400" dirty="0"/>
              <a:t>члены должны учитывать необходимость сведения к минимуму негативного воздействия на </a:t>
            </a:r>
            <a:r>
              <a:rPr lang="ru-RU" sz="1400" dirty="0" smtClean="0"/>
              <a:t>торговлю.</a:t>
            </a:r>
          </a:p>
          <a:p>
            <a:pPr>
              <a:buFont typeface="Arial" pitchFamily="34" charset="0"/>
              <a:buAutoNum type="arabicPeriod"/>
            </a:pPr>
            <a:r>
              <a:rPr lang="ru-RU" sz="1400" dirty="0"/>
              <a:t>С целью достижения согласованности в применении концепции надлежащего уровня </a:t>
            </a:r>
            <a:r>
              <a:rPr lang="ru-RU" sz="1400" dirty="0" err="1" smtClean="0"/>
              <a:t>СФС</a:t>
            </a:r>
            <a:r>
              <a:rPr lang="ru-RU" sz="1400" dirty="0" smtClean="0"/>
              <a:t> защиты </a:t>
            </a:r>
            <a:r>
              <a:rPr lang="ru-RU" sz="1400" dirty="0"/>
              <a:t>от рисков для жизни или здоровья людей или жизни или здоровья животных и растений каждый член избегает произвольного или неоправданного проведения различий в уровнях защиты, которые он считает надлежащими в различных ситуациях, если такие различия приводят к дискриминации или скрытому ограничению международной торговли. В соответствии с пунктами 1, 2 и 3 </a:t>
            </a:r>
            <a:r>
              <a:rPr lang="ru-RU" sz="1400" dirty="0" err="1"/>
              <a:t>ст.12</a:t>
            </a:r>
            <a:r>
              <a:rPr lang="ru-RU" sz="1400" dirty="0"/>
              <a:t> члены сотрудничают в рамках Комитета в целях разработки руководств, способствующих практическому осуществлению настоящего положения. При разработке руководств Комитет учитывает все соответствующие факторы, в том числе исключительный характер рисков для здоровья человека, которым люди добровольно подвергают себя</a:t>
            </a:r>
            <a:r>
              <a:rPr lang="ru-RU" sz="14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762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Оценка рисков (2)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287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ru-RU" sz="1200" dirty="0" smtClean="0"/>
              <a:t>Без </a:t>
            </a:r>
            <a:r>
              <a:rPr lang="ru-RU" sz="1200" dirty="0"/>
              <a:t>ущерба для </a:t>
            </a:r>
            <a:r>
              <a:rPr lang="ru-RU" sz="1200" dirty="0" smtClean="0"/>
              <a:t>положений пункта 2 ст. 3 </a:t>
            </a:r>
            <a:r>
              <a:rPr lang="ru-RU" sz="1200" dirty="0"/>
              <a:t>при введении или сохранении в силе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 </a:t>
            </a:r>
            <a:r>
              <a:rPr lang="ru-RU" sz="1200" dirty="0"/>
              <a:t>с целью достижения надлежащего уровня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защиты </a:t>
            </a:r>
            <a:r>
              <a:rPr lang="ru-RU" sz="1200" dirty="0"/>
              <a:t>члены обеспечивают, чтобы такие меры не ограничивали торговлю в большей степени, чем это требуется для достижения надлежащего уровня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защиты</a:t>
            </a:r>
            <a:r>
              <a:rPr lang="ru-RU" sz="1200" dirty="0"/>
              <a:t>, учитывая при этом технические и экономические </a:t>
            </a:r>
            <a:r>
              <a:rPr lang="ru-RU" sz="1200" dirty="0" smtClean="0"/>
              <a:t>возможности*.</a:t>
            </a:r>
          </a:p>
          <a:p>
            <a:pPr marL="0" indent="0">
              <a:buNone/>
            </a:pPr>
            <a:r>
              <a:rPr lang="ru-RU" sz="1200" dirty="0" smtClean="0"/>
              <a:t>* Для </a:t>
            </a:r>
            <a:r>
              <a:rPr lang="ru-RU" sz="1200" dirty="0"/>
              <a:t>целей </a:t>
            </a:r>
            <a:r>
              <a:rPr lang="ru-RU" sz="1200" dirty="0" smtClean="0"/>
              <a:t>пункта 6 ст. 5 </a:t>
            </a:r>
            <a:r>
              <a:rPr lang="ru-RU" sz="1200" dirty="0"/>
              <a:t>любая мера не ограничивает торговлю в большей степени, чем это требуется, если не имеется любой другой разумно доступной меры, учитывающей технические и экономические возможности, за счет которой достигается надлежащий уровень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защиты </a:t>
            </a:r>
            <a:r>
              <a:rPr lang="ru-RU" sz="1200" dirty="0"/>
              <a:t>и которая ограничивает торговлю в гораздо меньшей степени</a:t>
            </a:r>
            <a:r>
              <a:rPr lang="ru-RU" sz="1200" dirty="0" smtClean="0"/>
              <a:t>.</a:t>
            </a:r>
          </a:p>
          <a:p>
            <a:pPr marL="514350" indent="-514350">
              <a:buAutoNum type="arabicPeriod" startAt="7"/>
            </a:pPr>
            <a:r>
              <a:rPr lang="ru-RU" sz="1200" dirty="0" smtClean="0"/>
              <a:t>В </a:t>
            </a:r>
            <a:r>
              <a:rPr lang="ru-RU" sz="1200" dirty="0"/>
              <a:t>случаях, когда соответствующее научное обоснование является недостаточным, любой член может временно ввести </a:t>
            </a:r>
            <a:r>
              <a:rPr lang="ru-RU" sz="1200" dirty="0" err="1" smtClean="0"/>
              <a:t>СФС</a:t>
            </a:r>
            <a:r>
              <a:rPr lang="ru-RU" sz="1200" dirty="0"/>
              <a:t> </a:t>
            </a:r>
            <a:r>
              <a:rPr lang="ru-RU" sz="1200" dirty="0" smtClean="0"/>
              <a:t>меры </a:t>
            </a:r>
            <a:r>
              <a:rPr lang="ru-RU" sz="1200" dirty="0"/>
              <a:t>на основе имеющейся надлежащей информации, включая информацию, полученную от соответствующих международных организаций, а также информацию о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мерах</a:t>
            </a:r>
            <a:r>
              <a:rPr lang="ru-RU" sz="1200" dirty="0"/>
              <a:t>, применяемых другими членами. При подобных обстоятельствах члены стремятся получить дополнительную информацию, необходимую для более объективной оценки риска, и соответственно пересмотреть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меру </a:t>
            </a:r>
            <a:r>
              <a:rPr lang="ru-RU" sz="1200" dirty="0"/>
              <a:t>в течение разумного периода </a:t>
            </a:r>
            <a:r>
              <a:rPr lang="ru-RU" sz="1200" dirty="0" smtClean="0"/>
              <a:t>времени.</a:t>
            </a:r>
          </a:p>
          <a:p>
            <a:pPr marL="514350" indent="-514350">
              <a:buAutoNum type="arabicPeriod" startAt="7"/>
            </a:pPr>
            <a:r>
              <a:rPr lang="ru-RU" sz="1200" dirty="0" smtClean="0"/>
              <a:t>Когда </a:t>
            </a:r>
            <a:r>
              <a:rPr lang="ru-RU" sz="1200" dirty="0"/>
              <a:t>член имеет основание полагать, что конкретная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мера</a:t>
            </a:r>
            <a:r>
              <a:rPr lang="ru-RU" sz="1200" dirty="0"/>
              <a:t>, введенная или сохраняемая в силе другим членом, сдерживает или потенциально может сдержать его экспорт, и в основе этой меры не лежат соответствующие международные стандарты, руководства или рекомендации, или же таких стандартов, руководств или рекомендаций не существует, то он может запросить разъяснение причин применения такой </a:t>
            </a:r>
            <a:r>
              <a:rPr lang="ru-RU" sz="1200" dirty="0" err="1" smtClean="0"/>
              <a:t>СФС</a:t>
            </a:r>
            <a:r>
              <a:rPr lang="ru-RU" sz="1200" dirty="0" smtClean="0"/>
              <a:t> меры</a:t>
            </a:r>
            <a:r>
              <a:rPr lang="ru-RU" sz="1200" dirty="0"/>
              <a:t>, которое представляется членом, сохраняющим эту меру в силе</a:t>
            </a:r>
            <a:r>
              <a:rPr lang="ru-RU" sz="1200" dirty="0" smtClean="0"/>
              <a:t>.</a:t>
            </a:r>
          </a:p>
          <a:p>
            <a:pPr marL="0" indent="0">
              <a:buNone/>
            </a:pPr>
            <a:endParaRPr lang="ru-RU" sz="1200" dirty="0"/>
          </a:p>
          <a:p>
            <a:pPr marL="0" indent="0">
              <a:buNone/>
            </a:pPr>
            <a:r>
              <a:rPr lang="ru-RU" sz="1200" dirty="0" smtClean="0"/>
              <a:t>ЕС – Гормоны: оценка рисков должна учитывать не только доказуемые естественно-научным путем связи, но и реальные обстоятельства, причём последние – с рациональной точки зрения. «Важно учитывать, что риск, которые следует оценить согласно ст. 5.1, это не только риск, доказываемый в научной лаборатории, действующей в строго контролируемых условиях, но и риск в человеческом обществе (в том виде, в каком оно существует); иными словами, действительный потенциал негативного воздействия на здоровье человека в реальном мире, в котором люди живут, работают и умирают» (Апелляционный орган, доклад от 13.02.1998 г.)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07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7381"/>
            <a:ext cx="8382000" cy="724619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Оценка рисков: прочие проблемы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40363"/>
          </a:xfrm>
        </p:spPr>
        <p:txBody>
          <a:bodyPr>
            <a:normAutofit fontScale="55000" lnSpcReduction="20000"/>
          </a:bodyPr>
          <a:lstStyle/>
          <a:p>
            <a:pPr>
              <a:buFontTx/>
              <a:buChar char="-"/>
            </a:pPr>
            <a:r>
              <a:rPr lang="ru-RU" dirty="0" smtClean="0"/>
              <a:t>Причинно-следственная связь и воздействие должны быть точно доказаны;</a:t>
            </a:r>
          </a:p>
          <a:p>
            <a:pPr>
              <a:buFontTx/>
              <a:buChar char="-"/>
            </a:pPr>
            <a:r>
              <a:rPr lang="ru-RU" dirty="0" smtClean="0"/>
              <a:t>Исключительно превентивное применение меры возможно только в узких рамках ст. 5.7 Соглашения по </a:t>
            </a:r>
            <a:r>
              <a:rPr lang="ru-RU" dirty="0" err="1" smtClean="0"/>
              <a:t>СФС</a:t>
            </a:r>
            <a:r>
              <a:rPr lang="ru-RU" dirty="0" smtClean="0"/>
              <a:t> мерам, т.е. только временно;</a:t>
            </a:r>
          </a:p>
          <a:p>
            <a:pPr>
              <a:buFontTx/>
              <a:buChar char="-"/>
            </a:pPr>
            <a:r>
              <a:rPr lang="ru-RU" dirty="0" smtClean="0"/>
              <a:t>Однако такой подход не может считаться удовлетворительным, когда риск для здоровья предполагается, но еще не доказан или опровергнут (и не может быть доказан или опровергнут в ближайшем будущем).</a:t>
            </a:r>
          </a:p>
          <a:p>
            <a:pPr>
              <a:buFontTx/>
              <a:buChar char="-"/>
            </a:pPr>
            <a:r>
              <a:rPr lang="ru-RU" dirty="0" smtClean="0"/>
              <a:t>Принцип предосторожности (англ.:</a:t>
            </a:r>
            <a:r>
              <a:rPr lang="en-US" dirty="0" smtClean="0"/>
              <a:t> </a:t>
            </a:r>
            <a:r>
              <a:rPr lang="en-US" i="1" dirty="0" smtClean="0"/>
              <a:t>precautionary principle</a:t>
            </a:r>
            <a:r>
              <a:rPr lang="ru-RU" dirty="0" smtClean="0"/>
              <a:t>), взятый из международного экологического права, позволяет принять </a:t>
            </a:r>
            <a:r>
              <a:rPr lang="ru-RU" dirty="0" err="1" smtClean="0"/>
              <a:t>СФС</a:t>
            </a:r>
            <a:r>
              <a:rPr lang="ru-RU" dirty="0" smtClean="0"/>
              <a:t> меру даже при наличии риска, который еще нельзя однозначно доказать (аргумент ЕС в деле о гормонах). Апелляционный орган: этот принцип (ещё) не стал общепризнанным принципом международного права и поэтому не применяется при рассмотрении споров в ВТО. Но: сама ст. 5.7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</a:t>
            </a:r>
            <a:r>
              <a:rPr lang="ru-RU" dirty="0" smtClean="0"/>
              <a:t>мерам содержит некоторые аспекты этого принципа.</a:t>
            </a:r>
          </a:p>
          <a:p>
            <a:pPr>
              <a:buFontTx/>
              <a:buChar char="-"/>
            </a:pPr>
            <a:r>
              <a:rPr lang="ru-RU" dirty="0"/>
              <a:t>Апелляционный </a:t>
            </a:r>
            <a:r>
              <a:rPr lang="ru-RU" dirty="0" smtClean="0"/>
              <a:t>орган: член ВТО не обязан основывать свои </a:t>
            </a:r>
            <a:r>
              <a:rPr lang="ru-RU" dirty="0" err="1" smtClean="0"/>
              <a:t>СФС</a:t>
            </a:r>
            <a:r>
              <a:rPr lang="ru-RU" dirty="0" smtClean="0"/>
              <a:t> меры на мнении научного </a:t>
            </a:r>
            <a:r>
              <a:rPr lang="ru-RU" u="sng" dirty="0" smtClean="0"/>
              <a:t>большинства</a:t>
            </a:r>
            <a:r>
              <a:rPr lang="ru-RU" dirty="0" smtClean="0"/>
              <a:t>. Заслуживающие внимания мнения научного меньшинства также допускаются как основа для принятия </a:t>
            </a:r>
            <a:r>
              <a:rPr lang="ru-RU" dirty="0" err="1" smtClean="0"/>
              <a:t>СФС</a:t>
            </a:r>
            <a:r>
              <a:rPr lang="ru-RU" dirty="0" smtClean="0"/>
              <a:t> мер.</a:t>
            </a:r>
          </a:p>
          <a:p>
            <a:pPr>
              <a:buFontTx/>
              <a:buChar char="-"/>
            </a:pPr>
            <a:r>
              <a:rPr lang="ru-RU" dirty="0" smtClean="0"/>
              <a:t>Ст. 5.5 и </a:t>
            </a:r>
            <a:r>
              <a:rPr lang="ru-RU" dirty="0"/>
              <a:t>5.6 Соглашения по </a:t>
            </a:r>
            <a:r>
              <a:rPr lang="ru-RU" dirty="0" err="1"/>
              <a:t>СФС</a:t>
            </a:r>
            <a:r>
              <a:rPr lang="ru-RU" dirty="0"/>
              <a:t> мерам пользуются </a:t>
            </a:r>
            <a:r>
              <a:rPr lang="ru-RU" dirty="0" smtClean="0"/>
              <a:t>стандартами </a:t>
            </a:r>
            <a:r>
              <a:rPr lang="ru-RU" dirty="0" err="1" smtClean="0"/>
              <a:t>избежания</a:t>
            </a:r>
            <a:r>
              <a:rPr lang="ru-RU" dirty="0" smtClean="0"/>
              <a:t> «дискриминационных и произвольных ограничений в международной торговле» и «необходимости» (ст. </a:t>
            </a:r>
            <a:r>
              <a:rPr lang="ru-RU" dirty="0"/>
              <a:t>2 Соглашения по </a:t>
            </a:r>
            <a:r>
              <a:rPr lang="ru-RU" dirty="0" err="1"/>
              <a:t>СФС</a:t>
            </a:r>
            <a:r>
              <a:rPr lang="ru-RU" dirty="0"/>
              <a:t> мерам и </a:t>
            </a:r>
            <a:r>
              <a:rPr lang="ru-RU" dirty="0" smtClean="0"/>
              <a:t>ст. ХХ </a:t>
            </a:r>
            <a:r>
              <a:rPr lang="en-US" dirty="0" smtClean="0"/>
              <a:t>(b) </a:t>
            </a:r>
            <a:r>
              <a:rPr lang="ru-RU" dirty="0" smtClean="0"/>
              <a:t>ГАТТ 1994 г.), но для особого случая – достижения адекватного уровня защиты.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00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Схема проверки </a:t>
            </a:r>
            <a:r>
              <a:rPr lang="ru-RU" sz="3200" dirty="0" err="1" smtClean="0"/>
              <a:t>СФС</a:t>
            </a:r>
            <a:r>
              <a:rPr lang="ru-RU" sz="3200" dirty="0" smtClean="0"/>
              <a:t> мер на </a:t>
            </a:r>
            <a:r>
              <a:rPr lang="ru-RU" sz="3200" dirty="0" err="1" smtClean="0"/>
              <a:t>соотв-вие</a:t>
            </a:r>
            <a:r>
              <a:rPr lang="ru-RU" sz="3200" dirty="0" smtClean="0"/>
              <a:t> праву ВТО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287963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Подпадает ли данная </a:t>
            </a:r>
            <a:r>
              <a:rPr lang="ru-RU" dirty="0" err="1" smtClean="0"/>
              <a:t>СФС</a:t>
            </a:r>
            <a:r>
              <a:rPr lang="ru-RU" dirty="0" smtClean="0"/>
              <a:t> мера </a:t>
            </a:r>
            <a:r>
              <a:rPr lang="ru-RU" dirty="0"/>
              <a:t>под сферу применения Соглашения по </a:t>
            </a:r>
            <a:r>
              <a:rPr lang="ru-RU" dirty="0" err="1"/>
              <a:t>СФС</a:t>
            </a:r>
            <a:r>
              <a:rPr lang="ru-RU" dirty="0"/>
              <a:t> </a:t>
            </a:r>
            <a:r>
              <a:rPr lang="ru-RU" dirty="0" smtClean="0"/>
              <a:t>мерам? – Ответ нужно смотреть в </a:t>
            </a:r>
            <a:r>
              <a:rPr lang="ru-RU" dirty="0"/>
              <a:t>ст. 1 Соглашения по </a:t>
            </a:r>
            <a:r>
              <a:rPr lang="ru-RU" dirty="0" err="1"/>
              <a:t>СФС</a:t>
            </a:r>
            <a:r>
              <a:rPr lang="ru-RU" dirty="0"/>
              <a:t> </a:t>
            </a:r>
            <a:r>
              <a:rPr lang="ru-RU" dirty="0" smtClean="0"/>
              <a:t>мерам. Да, мера подпадает под действие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</a:t>
            </a:r>
            <a:r>
              <a:rPr lang="ru-RU" dirty="0" smtClean="0"/>
              <a:t>мерам, если она является «мерой для защиты жизни и здоровья людей</a:t>
            </a:r>
            <a:r>
              <a:rPr lang="ru-RU" dirty="0"/>
              <a:t>, животных или </a:t>
            </a:r>
            <a:r>
              <a:rPr lang="ru-RU" dirty="0" smtClean="0"/>
              <a:t>растений» в смысле п. 1 Приложения А к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</a:t>
            </a:r>
            <a:r>
              <a:rPr lang="ru-RU" dirty="0" smtClean="0"/>
              <a:t>мерам.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Общие требования к </a:t>
            </a:r>
            <a:r>
              <a:rPr lang="ru-RU" dirty="0" err="1" smtClean="0"/>
              <a:t>СФС</a:t>
            </a:r>
            <a:r>
              <a:rPr lang="ru-RU" dirty="0" smtClean="0"/>
              <a:t> мере:</a:t>
            </a:r>
          </a:p>
          <a:p>
            <a:pPr marL="914400" lvl="1" indent="-514350">
              <a:buAutoNum type="alphaLcParenR"/>
            </a:pPr>
            <a:r>
              <a:rPr lang="ru-RU" dirty="0" smtClean="0"/>
              <a:t>мера необходима для </a:t>
            </a:r>
            <a:r>
              <a:rPr lang="ru-RU" dirty="0"/>
              <a:t>защиты жизни и здоровья людей, животных или растений </a:t>
            </a:r>
            <a:r>
              <a:rPr lang="ru-RU" dirty="0" smtClean="0"/>
              <a:t> (ст. 2.2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</a:t>
            </a:r>
            <a:r>
              <a:rPr lang="en-US" dirty="0" smtClean="0"/>
              <a:t>;</a:t>
            </a:r>
          </a:p>
          <a:p>
            <a:pPr marL="914400" lvl="1" indent="-514350">
              <a:buAutoNum type="alphaLcParenR"/>
            </a:pPr>
            <a:r>
              <a:rPr lang="ru-RU" dirty="0" smtClean="0"/>
              <a:t>Научная обоснованность (ст. 2.2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); исключение: временные меры (ст. 5.7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);</a:t>
            </a:r>
          </a:p>
          <a:p>
            <a:pPr marL="914400" lvl="1" indent="-514350">
              <a:buAutoNum type="alphaLcParenR"/>
            </a:pPr>
            <a:r>
              <a:rPr lang="ru-RU" dirty="0" smtClean="0"/>
              <a:t>Запрет дискриминации (ст. 2.3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).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ru-RU" dirty="0" smtClean="0"/>
              <a:t>Если существуют международные стандарты (п. 2 Приложения А к Соглашению </a:t>
            </a:r>
            <a:r>
              <a:rPr lang="ru-RU" dirty="0"/>
              <a:t>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):</a:t>
            </a:r>
          </a:p>
          <a:p>
            <a:pPr marL="914400" lvl="1" indent="-514350">
              <a:buAutoNum type="alphaLcParenR"/>
            </a:pPr>
            <a:r>
              <a:rPr lang="ru-RU" dirty="0" smtClean="0"/>
              <a:t>Требование учитывать эти стандарты (п. 3.1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), но не обязанность соответствовать этим стандартам;</a:t>
            </a:r>
          </a:p>
          <a:p>
            <a:pPr marL="914400" lvl="1" indent="-514350">
              <a:buAutoNum type="alphaLcParenR"/>
            </a:pPr>
            <a:r>
              <a:rPr lang="ru-RU" dirty="0" smtClean="0"/>
              <a:t>Если мера соответствует международным стандартам (ст. 3.2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 = мера соответствует ГАТТ 1994 г.;</a:t>
            </a:r>
          </a:p>
          <a:p>
            <a:pPr marL="400050" lvl="1" indent="0">
              <a:buNone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Признание мер другого государства – члена ВТО, если эти меры обеспечивают надлежащий уровень защиты (ст. 4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);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Оценка рисков с точки зрения аспектов, близких в реальности (ст. 5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):</a:t>
            </a:r>
          </a:p>
          <a:p>
            <a:pPr marL="914400" lvl="1" indent="-514350">
              <a:buAutoNum type="alphaLcParenR"/>
            </a:pPr>
            <a:r>
              <a:rPr lang="ru-RU" dirty="0" smtClean="0"/>
              <a:t>Научные доказательства (ст. 5.2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); и</a:t>
            </a:r>
          </a:p>
          <a:p>
            <a:pPr marL="914400" lvl="1" indent="-514350">
              <a:buAutoNum type="alphaLcParenR"/>
            </a:pPr>
            <a:r>
              <a:rPr lang="ru-RU" dirty="0" smtClean="0"/>
              <a:t>Экономические факторы (ст. 5.3 </a:t>
            </a:r>
            <a:r>
              <a:rPr lang="ru-RU" dirty="0"/>
              <a:t>Соглашения 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Если мера соответствует Соглашению </a:t>
            </a:r>
            <a:r>
              <a:rPr lang="ru-RU" dirty="0"/>
              <a:t>по </a:t>
            </a:r>
            <a:r>
              <a:rPr lang="ru-RU" dirty="0" err="1"/>
              <a:t>СФС</a:t>
            </a:r>
            <a:r>
              <a:rPr lang="ru-RU" dirty="0"/>
              <a:t> мерам</a:t>
            </a:r>
            <a:r>
              <a:rPr lang="ru-RU" dirty="0" smtClean="0"/>
              <a:t>, то она соответствует также и ГАТТ 1994 г.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11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ru-RU" dirty="0" smtClean="0"/>
              <a:t>Казус (придуманный)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Как известно, мнения относительно использования генетически модифицированных организмов и существ (</a:t>
            </a:r>
            <a:r>
              <a:rPr lang="ru-RU" dirty="0" err="1" smtClean="0"/>
              <a:t>ГМО</a:t>
            </a:r>
            <a:r>
              <a:rPr lang="ru-RU" dirty="0" smtClean="0"/>
              <a:t>) в продуктах питания сильно различаются.</a:t>
            </a:r>
          </a:p>
          <a:p>
            <a:r>
              <a:rPr lang="ru-RU" dirty="0" smtClean="0"/>
              <a:t>Однако до сих пор не существует научно обоснованных доказательств ни того факта, что </a:t>
            </a:r>
            <a:r>
              <a:rPr lang="ru-RU" dirty="0" err="1" smtClean="0"/>
              <a:t>ГМО</a:t>
            </a:r>
            <a:r>
              <a:rPr lang="ru-RU" dirty="0" smtClean="0"/>
              <a:t> опасны, ни то, что они безопасны для здоровья человека.</a:t>
            </a:r>
          </a:p>
          <a:p>
            <a:r>
              <a:rPr lang="ru-RU" dirty="0" smtClean="0"/>
              <a:t>Население государства </a:t>
            </a:r>
            <a:r>
              <a:rPr lang="ru-RU" dirty="0" err="1" smtClean="0"/>
              <a:t>Пруденция</a:t>
            </a:r>
            <a:r>
              <a:rPr lang="ru-RU" dirty="0" smtClean="0"/>
              <a:t> в большинстве своем отвергает использование </a:t>
            </a:r>
            <a:r>
              <a:rPr lang="ru-RU" dirty="0" err="1" smtClean="0"/>
              <a:t>ГМО</a:t>
            </a:r>
            <a:r>
              <a:rPr lang="ru-RU" dirty="0" smtClean="0"/>
              <a:t>, поскольку видит в </a:t>
            </a:r>
            <a:r>
              <a:rPr lang="ru-RU" dirty="0" err="1" smtClean="0"/>
              <a:t>ГМО</a:t>
            </a:r>
            <a:r>
              <a:rPr lang="ru-RU" dirty="0" smtClean="0"/>
              <a:t> угрозу здоровью человека.</a:t>
            </a:r>
          </a:p>
          <a:p>
            <a:r>
              <a:rPr lang="ru-RU" dirty="0" smtClean="0"/>
              <a:t>Правительство </a:t>
            </a:r>
            <a:r>
              <a:rPr lang="ru-RU" dirty="0" err="1" smtClean="0"/>
              <a:t>Пруденции</a:t>
            </a:r>
            <a:r>
              <a:rPr lang="ru-RU" dirty="0" smtClean="0"/>
              <a:t>, идя навстречу этим опасениям своего населения, вводит общий запрет импорта </a:t>
            </a:r>
            <a:r>
              <a:rPr lang="ru-RU" dirty="0" err="1" smtClean="0"/>
              <a:t>ГМО</a:t>
            </a:r>
            <a:r>
              <a:rPr lang="ru-RU" dirty="0" smtClean="0"/>
              <a:t> и продуктов питания, произведенных с использованием </a:t>
            </a:r>
            <a:r>
              <a:rPr lang="ru-RU" dirty="0" err="1" smtClean="0"/>
              <a:t>ГМО</a:t>
            </a:r>
            <a:r>
              <a:rPr lang="ru-RU" dirty="0" smtClean="0"/>
              <a:t>. </a:t>
            </a:r>
            <a:r>
              <a:rPr lang="ru-RU" dirty="0" err="1" smtClean="0"/>
              <a:t>Пруденция</a:t>
            </a:r>
            <a:r>
              <a:rPr lang="ru-RU" dirty="0" smtClean="0"/>
              <a:t> объясняет эту меры также рисками для здоровья животных и рисками, которые </a:t>
            </a:r>
            <a:r>
              <a:rPr lang="ru-RU" dirty="0" err="1" smtClean="0"/>
              <a:t>ГМО</a:t>
            </a:r>
            <a:r>
              <a:rPr lang="ru-RU" dirty="0" smtClean="0"/>
              <a:t> растения могут создать для традиционных растений.</a:t>
            </a:r>
          </a:p>
          <a:p>
            <a:r>
              <a:rPr lang="ru-RU" dirty="0" smtClean="0"/>
              <a:t>Государство Инновация, где активно производятся </a:t>
            </a:r>
            <a:r>
              <a:rPr lang="ru-RU" dirty="0" err="1" smtClean="0"/>
              <a:t>ГМО</a:t>
            </a:r>
            <a:r>
              <a:rPr lang="ru-RU" dirty="0" smtClean="0"/>
              <a:t> и промышленность которой заинтересована в освоении новых рынков сбыта, видит в этих мерах </a:t>
            </a:r>
            <a:r>
              <a:rPr lang="ru-RU" dirty="0" err="1" smtClean="0"/>
              <a:t>Пруденции</a:t>
            </a:r>
            <a:r>
              <a:rPr lang="ru-RU" dirty="0" smtClean="0"/>
              <a:t> нарушение Соглашения по </a:t>
            </a:r>
            <a:r>
              <a:rPr lang="ru-RU" dirty="0" err="1" smtClean="0"/>
              <a:t>СФС</a:t>
            </a:r>
            <a:r>
              <a:rPr lang="ru-RU" dirty="0" smtClean="0"/>
              <a:t> мерам. </a:t>
            </a:r>
          </a:p>
          <a:p>
            <a:r>
              <a:rPr lang="ru-RU" dirty="0" smtClean="0"/>
              <a:t>Вопрос: права ли Инновация и – если да – как именно обосновать правильность своего мнения (со ссылками на конкретные нормы Соглашения по </a:t>
            </a:r>
            <a:r>
              <a:rPr lang="ru-RU" dirty="0" err="1" smtClean="0"/>
              <a:t>СФС</a:t>
            </a:r>
            <a:r>
              <a:rPr lang="ru-RU" dirty="0" smtClean="0"/>
              <a:t> мерам)?</a:t>
            </a:r>
          </a:p>
          <a:p>
            <a:r>
              <a:rPr lang="ru-RU" dirty="0" smtClean="0"/>
              <a:t>Помощь в решении спора: ЕС – Одобрение и маркетинг биотехнологических товаров, споры №№ </a:t>
            </a:r>
            <a:r>
              <a:rPr lang="en-US" dirty="0" err="1" smtClean="0"/>
              <a:t>WT</a:t>
            </a:r>
            <a:r>
              <a:rPr lang="en-US" dirty="0" smtClean="0"/>
              <a:t>/</a:t>
            </a:r>
            <a:r>
              <a:rPr lang="en-US" dirty="0" err="1" smtClean="0"/>
              <a:t>DS291</a:t>
            </a:r>
            <a:r>
              <a:rPr lang="en-US" dirty="0" smtClean="0"/>
              <a:t> – 293.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92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838200"/>
          </a:xfrm>
        </p:spPr>
        <p:txBody>
          <a:bodyPr/>
          <a:lstStyle/>
          <a:p>
            <a:r>
              <a:rPr lang="ru-RU" dirty="0" smtClean="0"/>
              <a:t>Решение казуса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287963"/>
          </a:xfrm>
        </p:spPr>
        <p:txBody>
          <a:bodyPr>
            <a:noAutofit/>
          </a:bodyPr>
          <a:lstStyle/>
          <a:p>
            <a:r>
              <a:rPr lang="ru-RU" sz="1600" dirty="0" smtClean="0"/>
              <a:t>Мера </a:t>
            </a:r>
            <a:r>
              <a:rPr lang="ru-RU" sz="1600" dirty="0" err="1" smtClean="0"/>
              <a:t>Пруденции</a:t>
            </a:r>
            <a:r>
              <a:rPr lang="ru-RU" sz="1600" dirty="0" smtClean="0"/>
              <a:t> направлена на защиту жизни и здоровья людей, животных и растений. Однако она препятствует международной торговле.</a:t>
            </a:r>
          </a:p>
          <a:p>
            <a:r>
              <a:rPr lang="ru-RU" sz="1600" dirty="0" err="1" smtClean="0"/>
              <a:t>Т.о</a:t>
            </a:r>
            <a:r>
              <a:rPr lang="ru-RU" sz="1600" dirty="0" smtClean="0"/>
              <a:t>., эта мера попадает под действие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мерам</a:t>
            </a:r>
            <a:r>
              <a:rPr lang="ru-RU" sz="1600" dirty="0" smtClean="0"/>
              <a:t>. Это следует из ст. 1.1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</a:t>
            </a:r>
            <a:r>
              <a:rPr lang="ru-RU" sz="1600" dirty="0" smtClean="0"/>
              <a:t>мерам (с учетом п. 1 Приложения А к Соглашению </a:t>
            </a:r>
            <a:r>
              <a:rPr lang="ru-RU" sz="1600" dirty="0"/>
              <a:t>по </a:t>
            </a:r>
            <a:r>
              <a:rPr lang="ru-RU" sz="1600" dirty="0" err="1"/>
              <a:t>СФС</a:t>
            </a:r>
            <a:r>
              <a:rPr lang="ru-RU" sz="1600" dirty="0"/>
              <a:t> мерам</a:t>
            </a:r>
            <a:r>
              <a:rPr lang="ru-RU" sz="1600" dirty="0" smtClean="0"/>
              <a:t>).</a:t>
            </a:r>
          </a:p>
          <a:p>
            <a:r>
              <a:rPr lang="ru-RU" sz="1600" dirty="0" smtClean="0"/>
              <a:t>Однако негативное воздействие этой </a:t>
            </a:r>
            <a:r>
              <a:rPr lang="ru-RU" sz="1600" dirty="0" err="1" smtClean="0"/>
              <a:t>СФС</a:t>
            </a:r>
            <a:r>
              <a:rPr lang="ru-RU" sz="1600" dirty="0" smtClean="0"/>
              <a:t> меры на жизнь и здоровье человека научно не доказано (и не может быть доказано при нынешнем уровне развития науки). Следовательно, эта мера не основана на научных принципах (ст. 2.2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мерам</a:t>
            </a:r>
            <a:r>
              <a:rPr lang="ru-RU" sz="1600" dirty="0" smtClean="0"/>
              <a:t>).</a:t>
            </a:r>
          </a:p>
          <a:p>
            <a:r>
              <a:rPr lang="ru-RU" sz="1600" dirty="0" smtClean="0"/>
              <a:t>Можно также аргументировать, что запрет </a:t>
            </a:r>
            <a:r>
              <a:rPr lang="ru-RU" sz="1600" dirty="0" err="1" smtClean="0"/>
              <a:t>ГМО</a:t>
            </a:r>
            <a:r>
              <a:rPr lang="ru-RU" sz="1600" dirty="0" smtClean="0"/>
              <a:t> не является мерой, которая </a:t>
            </a:r>
            <a:r>
              <a:rPr lang="ru-RU" sz="1600" u="sng" dirty="0" smtClean="0"/>
              <a:t>необходима</a:t>
            </a:r>
            <a:r>
              <a:rPr lang="ru-RU" sz="1600" dirty="0" smtClean="0"/>
              <a:t> для защиты здоровья людей: для этого достаточно указывать на маркировке продуктов, что они изготовлены с использованием </a:t>
            </a:r>
            <a:r>
              <a:rPr lang="ru-RU" sz="1600" dirty="0" err="1" smtClean="0"/>
              <a:t>ГМО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Принцип предосторожности не является общепризнанным принципом международного права (во всяком случае, с точки зрения применения и толкования права ВТО).</a:t>
            </a:r>
          </a:p>
          <a:p>
            <a:r>
              <a:rPr lang="ru-RU" sz="1600" dirty="0" smtClean="0"/>
              <a:t>Запрет </a:t>
            </a:r>
            <a:r>
              <a:rPr lang="ru-RU" sz="1600" dirty="0" err="1" smtClean="0"/>
              <a:t>Пруденции</a:t>
            </a:r>
            <a:r>
              <a:rPr lang="ru-RU" sz="1600" dirty="0" smtClean="0"/>
              <a:t> мог бы быть оправдан в силу ст. 5.7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мерам </a:t>
            </a:r>
            <a:r>
              <a:rPr lang="ru-RU" sz="1600" dirty="0" smtClean="0"/>
              <a:t>– как временная мера. Однако из описания задачи не следует, что этот запрет установлен лишь временно. Следовательно, отсутствует главная характеристика меры, допустимой согласно ст. 5.7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</a:t>
            </a:r>
            <a:r>
              <a:rPr lang="ru-RU" sz="1600" dirty="0" smtClean="0"/>
              <a:t>мерам (временный характер).</a:t>
            </a:r>
          </a:p>
          <a:p>
            <a:r>
              <a:rPr lang="ru-RU" sz="1600" dirty="0" smtClean="0"/>
              <a:t>Международных стандартов обращения с продуктами из </a:t>
            </a:r>
            <a:r>
              <a:rPr lang="ru-RU" sz="1600" dirty="0" err="1" smtClean="0"/>
              <a:t>ГМО</a:t>
            </a:r>
            <a:r>
              <a:rPr lang="ru-RU" sz="1600" dirty="0" smtClean="0"/>
              <a:t> не существует. Поэтому вопрос о нарушении ст. 3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мерам </a:t>
            </a:r>
            <a:r>
              <a:rPr lang="ru-RU" sz="1600" dirty="0" smtClean="0"/>
              <a:t>вообще не возникает.</a:t>
            </a:r>
          </a:p>
          <a:p>
            <a:r>
              <a:rPr lang="ru-RU" sz="1600" dirty="0" smtClean="0"/>
              <a:t>Однако </a:t>
            </a:r>
            <a:r>
              <a:rPr lang="ru-RU" sz="1600" dirty="0" err="1" smtClean="0"/>
              <a:t>Пруденция</a:t>
            </a:r>
            <a:r>
              <a:rPr lang="ru-RU" sz="1600" dirty="0" smtClean="0"/>
              <a:t> нарушила ст. 5 </a:t>
            </a:r>
            <a:r>
              <a:rPr lang="ru-RU" sz="1600" dirty="0"/>
              <a:t>Соглашения по </a:t>
            </a:r>
            <a:r>
              <a:rPr lang="ru-RU" sz="1600" dirty="0" err="1"/>
              <a:t>СФС</a:t>
            </a:r>
            <a:r>
              <a:rPr lang="ru-RU" sz="1600" dirty="0"/>
              <a:t> мерам</a:t>
            </a:r>
            <a:r>
              <a:rPr lang="ru-RU" sz="1600" dirty="0" smtClean="0"/>
              <a:t>, поскольку не провела исчерпывающую оценку рисков, а просто руководствовалась опасениями своего населения.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61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 smtClean="0">
                <a:solidFill>
                  <a:srgbClr val="00A3DF"/>
                </a:solidFill>
                <a:latin typeface="Times New Roman"/>
              </a:rPr>
              <a:t>Введение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72343"/>
            <a:ext cx="8382000" cy="5809457"/>
          </a:xfrm>
        </p:spPr>
        <p:txBody>
          <a:bodyPr vert="horz" lIns="91440" tIns="45720" rIns="91440" bIns="45720" rtlCol="0">
            <a:noAutofit/>
          </a:bodyPr>
          <a:lstStyle/>
          <a:p>
            <a:pPr algn="just" defTabSz="457200">
              <a:buFont typeface="Arial"/>
              <a:buChar char="•"/>
            </a:pP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меры – меры, направленные на защиту жизни или здоровья человека, животных или растений от определенных рисков.</a:t>
            </a:r>
          </a:p>
          <a:p>
            <a:pPr algn="just" defTabSz="457200">
              <a:buFont typeface="Arial"/>
              <a:buChar char="•"/>
            </a:pP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меры принимают форму технических барьеров в торговле, но подчиняются особым правилам.</a:t>
            </a:r>
          </a:p>
          <a:p>
            <a:pPr algn="just" defTabSz="457200">
              <a:buFont typeface="Arial"/>
              <a:buChar char="•"/>
            </a:pP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меры заслуживают особого внимания? – Во-первых, сохранение за государствами автономии в регулировании имеет особую важность, когда существуют риски для здоровья. Во-вторых, между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мерами и торговлей с/х товарами – сектором, который, как всем известно, наиболее трудно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либерализовать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 есть тесная связь.</a:t>
            </a:r>
          </a:p>
          <a:p>
            <a:pPr algn="just" defTabSz="457200">
              <a:buFont typeface="Arial"/>
              <a:buChar char="•"/>
            </a:pP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для регулирования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 в праве ВТО есть специальное Соглашение по применению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 (англ.: </a:t>
            </a:r>
            <a:r>
              <a:rPr lang="en-US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Agreement </a:t>
            </a:r>
            <a:r>
              <a:rPr lang="en-US" sz="1300" kern="0" dirty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Application of Sanitary and </a:t>
            </a:r>
            <a:r>
              <a:rPr lang="en-US" sz="1300" kern="0" dirty="0" err="1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Phytosanitary</a:t>
            </a:r>
            <a:r>
              <a:rPr lang="en-US" sz="1300" kern="0" dirty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defTabSz="457200">
              <a:buFont typeface="Arial"/>
              <a:buChar char="•"/>
            </a:pP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 время как ГАТТ 1994 г. может применяться также к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мерам, положения Соглашения </a:t>
            </a:r>
            <a:r>
              <a:rPr lang="ru-RU" sz="1300" kern="0" dirty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технических барьерах в 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торговле не </a:t>
            </a:r>
            <a:r>
              <a:rPr lang="ru-RU" sz="1300" kern="0" dirty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к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мерам (ст. 1.5 Соглашения о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ТБТ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defTabSz="457200">
              <a:buFont typeface="Arial"/>
              <a:buChar char="•"/>
            </a:pP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Члены ВТО часто принимают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меры для защиты человека и животных от рисков в сфере безопасности продовольственных товаров или от рисков заболеваний. Однако страны, экспортирующие продукты питания и с/х товары, и международные организации обратили внимание на то, что в последние годы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меры все чаще используются как инструмент протекционизма в торговле.</a:t>
            </a:r>
          </a:p>
          <a:p>
            <a:pPr algn="just" defTabSz="457200">
              <a:buFont typeface="Arial"/>
              <a:buChar char="•"/>
            </a:pP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Соглашения о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мерах отражают попытку найти баланс между часто конфликтующими интересами: защита здоровья от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рисков, с одной стороны, и либерализация торговли продуктами питания и с/х товарами, с другой.</a:t>
            </a:r>
          </a:p>
          <a:p>
            <a:pPr algn="just" defTabSz="457200">
              <a:buFont typeface="Arial"/>
              <a:buChar char="•"/>
            </a:pP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сих пор в 9 спорах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ВТО пришел к выводу, что члены ВТО нарушили свои обязательства по Соглашению о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мерах: ЕС – гормоны (1998 г.); Австралия – лосось (1998 г.); Япония – с/х товары </a:t>
            </a:r>
            <a:r>
              <a:rPr lang="de-DE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(1999 г.); Австралия – лосось (ст. 21.5 – Канада) (2000 г.); Япония – яблоки (2003 г.); Япония – яблоки (ст. 21.5 – США) (2005 г.); ЕС – одобрение и распространение биотехнологических товаров (2006 г.); США – мясо птицы (Китай) (2010 г.); Австралия – яблоки (2010 г.). В деле США/Канада – продолжающееся приостановление (2008 г.) АО отменил выводы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 том, что США и Канада нарушили свои обязательства по Соглашению о </a:t>
            </a:r>
            <a:r>
              <a:rPr lang="ru-RU" sz="1300" kern="0" dirty="0" err="1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СФС</a:t>
            </a:r>
            <a:r>
              <a:rPr lang="ru-RU" sz="1300" kern="0" dirty="0" smtClean="0">
                <a:solidFill>
                  <a:srgbClr val="3C23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мерах), но не смог завершить свой правовой анализ спора.</a:t>
            </a:r>
            <a:endParaRPr lang="en-US" sz="1300" kern="0" dirty="0">
              <a:solidFill>
                <a:srgbClr val="3C23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3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1" y="914400"/>
            <a:ext cx="8791575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583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Соглашение по </a:t>
            </a:r>
            <a:r>
              <a:rPr lang="ru-RU" sz="4000" dirty="0" err="1" smtClean="0"/>
              <a:t>СФС</a:t>
            </a:r>
            <a:r>
              <a:rPr lang="ru-RU" sz="4000" dirty="0" smtClean="0"/>
              <a:t> мерам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Autofit/>
          </a:bodyPr>
          <a:lstStyle/>
          <a:p>
            <a:r>
              <a:rPr lang="ru-RU" sz="1600" dirty="0" smtClean="0"/>
              <a:t>Государство вправе предъявлять к товарам определенные требования по соображениям здравоохранения, экологии, защиты потребителей.</a:t>
            </a:r>
          </a:p>
          <a:p>
            <a:r>
              <a:rPr lang="ru-RU" sz="1600" dirty="0" smtClean="0"/>
              <a:t>Такие требования могут создавать препятствия в международной торговле этими товарами, если последние не соответствуют этим требованиям.</a:t>
            </a:r>
          </a:p>
          <a:p>
            <a:pPr marL="0" indent="0">
              <a:buNone/>
            </a:pPr>
            <a:r>
              <a:rPr lang="ru-RU" sz="1600" dirty="0" smtClean="0"/>
              <a:t>=</a:t>
            </a:r>
            <a:r>
              <a:rPr lang="en-US" sz="1600" dirty="0" smtClean="0"/>
              <a:t>&gt;</a:t>
            </a:r>
            <a:r>
              <a:rPr lang="ru-RU" sz="1600" dirty="0" smtClean="0"/>
              <a:t> Основная проблема современного права международной торговли: как примирить право государства регулировать (</a:t>
            </a:r>
            <a:r>
              <a:rPr lang="de-DE" sz="1600" dirty="0" err="1" smtClean="0"/>
              <a:t>right</a:t>
            </a:r>
            <a:r>
              <a:rPr lang="de-DE" sz="1600" dirty="0" smtClean="0"/>
              <a:t> </a:t>
            </a:r>
            <a:r>
              <a:rPr lang="de-DE" sz="1600" dirty="0" err="1" smtClean="0"/>
              <a:t>to</a:t>
            </a:r>
            <a:r>
              <a:rPr lang="de-DE" sz="1600" dirty="0" smtClean="0"/>
              <a:t> </a:t>
            </a:r>
            <a:r>
              <a:rPr lang="de-DE" sz="1600" dirty="0" err="1" smtClean="0"/>
              <a:t>regulate</a:t>
            </a:r>
            <a:r>
              <a:rPr lang="ru-RU" sz="1600" dirty="0" smtClean="0"/>
              <a:t>) и необходимость избегать протекционизма?</a:t>
            </a:r>
          </a:p>
          <a:p>
            <a:r>
              <a:rPr lang="ru-RU" sz="1600" dirty="0" smtClean="0"/>
              <a:t>Задача Соглашения по </a:t>
            </a:r>
            <a:r>
              <a:rPr lang="ru-RU" sz="1600" dirty="0" err="1" smtClean="0"/>
              <a:t>СФС</a:t>
            </a:r>
            <a:r>
              <a:rPr lang="ru-RU" sz="1600" dirty="0" smtClean="0"/>
              <a:t> мерам – найти баланс между различными интересами.</a:t>
            </a:r>
          </a:p>
          <a:p>
            <a:r>
              <a:rPr lang="ru-RU" sz="1600" dirty="0" smtClean="0"/>
              <a:t>Как Соглашение о тарифных барьерах в торговле (</a:t>
            </a:r>
            <a:r>
              <a:rPr lang="ru-RU" sz="1600" dirty="0" err="1" smtClean="0"/>
              <a:t>ТБТ</a:t>
            </a:r>
            <a:r>
              <a:rPr lang="ru-RU" sz="1600" dirty="0" smtClean="0"/>
              <a:t>), так и Соглашение по </a:t>
            </a:r>
            <a:r>
              <a:rPr lang="ru-RU" sz="1600" dirty="0" err="1" smtClean="0"/>
              <a:t>СФС</a:t>
            </a:r>
            <a:r>
              <a:rPr lang="ru-RU" sz="1600" dirty="0" smtClean="0"/>
              <a:t> мерам касается нетарифных ограничений в торговле, которые основаны на внутригосударственном регулировании.</a:t>
            </a:r>
          </a:p>
          <a:p>
            <a:pPr>
              <a:buFont typeface="Symbol" pitchFamily="18" charset="2"/>
              <a:buChar char="Þ"/>
            </a:pPr>
            <a:r>
              <a:rPr lang="ru-RU" sz="1600" dirty="0" smtClean="0"/>
              <a:t>Речь идет о мерах, которые в принципе (также) попадают в сферу действия ст.</a:t>
            </a:r>
            <a:r>
              <a:rPr lang="en-US" sz="1600" dirty="0" smtClean="0"/>
              <a:t> III</a:t>
            </a:r>
            <a:r>
              <a:rPr lang="de-DE" sz="1600" dirty="0" smtClean="0"/>
              <a:t>.4</a:t>
            </a:r>
            <a:r>
              <a:rPr lang="ru-RU" sz="1600" dirty="0" smtClean="0"/>
              <a:t> или ст. Х</a:t>
            </a:r>
            <a:r>
              <a:rPr lang="de-DE" sz="1600" dirty="0" smtClean="0"/>
              <a:t>I</a:t>
            </a:r>
            <a:r>
              <a:rPr lang="ru-RU" sz="1600" dirty="0" smtClean="0"/>
              <a:t> ГАТТ 1994 г. и могут быть оправданны согласно ст. ХХ ГАТТ 1994 г.</a:t>
            </a:r>
          </a:p>
          <a:p>
            <a:r>
              <a:rPr lang="ru-RU" sz="1600" dirty="0" err="1" smtClean="0"/>
              <a:t>Т.о</a:t>
            </a:r>
            <a:r>
              <a:rPr lang="ru-RU" sz="1600" dirty="0" smtClean="0"/>
              <a:t>., Соглашение по </a:t>
            </a:r>
            <a:r>
              <a:rPr lang="ru-RU" sz="1600" dirty="0" err="1"/>
              <a:t>СФС</a:t>
            </a:r>
            <a:r>
              <a:rPr lang="ru-RU" sz="1600" dirty="0"/>
              <a:t> </a:t>
            </a:r>
            <a:r>
              <a:rPr lang="ru-RU" sz="1600" dirty="0" smtClean="0"/>
              <a:t>мерам служит конкретизации обязательств, вытекающих из ГАТТ в целом.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28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Статья</a:t>
            </a:r>
            <a:r>
              <a:rPr lang="en-US" dirty="0" smtClean="0"/>
              <a:t> </a:t>
            </a:r>
            <a:r>
              <a:rPr lang="en-US" dirty="0"/>
              <a:t>III</a:t>
            </a:r>
            <a:r>
              <a:rPr lang="de-DE" dirty="0"/>
              <a:t>.4</a:t>
            </a:r>
            <a:r>
              <a:rPr lang="ru-RU" dirty="0"/>
              <a:t> </a:t>
            </a:r>
            <a:r>
              <a:rPr lang="ru-RU" dirty="0" smtClean="0"/>
              <a:t>ГАТТ 1994 </a:t>
            </a:r>
            <a:r>
              <a:rPr lang="ru-RU" dirty="0"/>
              <a:t>г.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То­ва­рам с тер­ри­то­рии любой </a:t>
            </a:r>
            <a:r>
              <a:rPr lang="ru-RU" dirty="0" smtClean="0"/>
              <a:t>до­го­ва­ри­ва­ю­щей­ся </a:t>
            </a:r>
            <a:r>
              <a:rPr lang="ru-RU" dirty="0"/>
              <a:t>сто­ро­ны,  вво­зи­мым на тер­ри­то­рию дру­гой до­го­ва­ри­ва­ю­щей­ся сто­ро­ны, </a:t>
            </a:r>
            <a:r>
              <a:rPr lang="ru-RU" dirty="0" smtClean="0"/>
              <a:t>пре­до­с­та­в­ляется </a:t>
            </a:r>
            <a:r>
              <a:rPr lang="ru-RU" dirty="0"/>
              <a:t>ре­жим не ме­нее бла­го­при­ят­ный, чем тот, который пре­до­с­та­в­лен­ ана­ло­ги­ч­ным то­ва­рам отечественного про­ис­хо­ж­де­ния в от­но­ше­нии всех за­ко­нов, пра­вил и тре­бо­ва­ний, затрагивающих  их вну­т­рен­нюю про­да­жу, пред­ло­же­ни­е к про­да­же, по­куп­ку, транспортировку, рас­пре­де­ле­ние или ис­поль­зо­ва­ние. По­ло­же­ния это­го пункта не  пре­пят­ст­вуют при­ме­не­нию диффе­рен­ци­рованных </a:t>
            </a:r>
            <a:r>
              <a:rPr lang="ru-RU" dirty="0" smtClean="0"/>
              <a:t>вну­т­рен­них </a:t>
            </a:r>
            <a:r>
              <a:rPr lang="ru-RU" dirty="0"/>
              <a:t>сбо­ров за пе­ре­воз­ку, ко­то­рые основаны  ис­к­лю­чи­тель­но на эко­но­ми­че­с­ких показателях  средств тран­с­пор­та, а не на на­ци­о­наль­но­м про­ис­хо­ж­де­нии то­ва­ра.</a:t>
            </a:r>
            <a:endParaRPr lang="ru-R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68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62000"/>
          </a:xfrm>
        </p:spPr>
        <p:txBody>
          <a:bodyPr>
            <a:noAutofit/>
          </a:bodyPr>
          <a:lstStyle/>
          <a:p>
            <a:r>
              <a:rPr lang="ru-RU" sz="3200" dirty="0"/>
              <a:t>Статья </a:t>
            </a:r>
            <a:r>
              <a:rPr lang="ru-RU" sz="3200" dirty="0" err="1"/>
              <a:t>XI</a:t>
            </a:r>
            <a:r>
              <a:rPr lang="ru-RU" sz="3200" dirty="0"/>
              <a:t> ГАТТ </a:t>
            </a:r>
            <a:r>
              <a:rPr lang="ru-RU" sz="3200" dirty="0" smtClean="0"/>
              <a:t>1994 г.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200" i="1" dirty="0" smtClean="0"/>
              <a:t>Об­щая </a:t>
            </a:r>
            <a:r>
              <a:rPr lang="ru-RU" sz="1200" i="1" dirty="0"/>
              <a:t>от­ме­на ко­ли­че­ст­вен­ных </a:t>
            </a:r>
            <a:r>
              <a:rPr lang="ru-RU" sz="1200" i="1" dirty="0" smtClean="0"/>
              <a:t>ог­ра­ни­че­ний*</a:t>
            </a:r>
            <a:endParaRPr lang="en-US" sz="1200" b="1" dirty="0"/>
          </a:p>
          <a:p>
            <a:pPr marL="514350" indent="-514350">
              <a:buAutoNum type="arabicPeriod"/>
            </a:pPr>
            <a:r>
              <a:rPr lang="ru-RU" sz="1200" dirty="0" smtClean="0"/>
              <a:t>Ни </a:t>
            </a:r>
            <a:r>
              <a:rPr lang="ru-RU" sz="1200" dirty="0"/>
              <a:t>од­на из до­го­ва­ри­ва­ю­щих­ся сто­рон не ус­та­на­в­ли­вает или  не со­хра­няет на ввоз лю­бо­го то­ва­ра из тер­ри­то­рии дру­гой до­го­ва­ри­ва­ю­щей­ся сто­ро­ны или вывоз или про­да­жу для экс­пор­та лю­бо­го то­ва­ра, пред­на­зна­ча­е­мо­го для тер­ри­то­рии дру­гой до­го­ва­ри­ва­ю­щей­ся стороны, ни­ка­ких за­пре­ще­ний или ог­ра­ни­че­ний, будь то в фор­ме квот, им­порт­ных или экспорт­ных ли­цен­зий или дру­гих мер, кро­ме  по­шлин, на­ло­гов или дру­гих сборов. </a:t>
            </a:r>
            <a:endParaRPr lang="ru-RU" sz="1200" dirty="0" smtClean="0"/>
          </a:p>
          <a:p>
            <a:pPr marL="514350" indent="-514350">
              <a:buAutoNum type="arabicPeriod"/>
            </a:pPr>
            <a:r>
              <a:rPr lang="ru-RU" sz="1200" dirty="0"/>
              <a:t>По­ло­же­ния пункта 1 на­сто­я­щей статьи не рас­про­стра­няют­ся на</a:t>
            </a:r>
            <a:r>
              <a:rPr lang="ru-RU" sz="1200" dirty="0" smtClean="0"/>
              <a:t>:</a:t>
            </a:r>
            <a:endParaRPr lang="en-US" sz="1200" dirty="0" smtClean="0"/>
          </a:p>
          <a:p>
            <a:pPr marL="914400" lvl="1" indent="-514350">
              <a:buFont typeface="+mj-lt"/>
              <a:buAutoNum type="alphaLcParenR"/>
            </a:pPr>
            <a:r>
              <a:rPr lang="ru-RU" sz="1200" dirty="0" smtClean="0"/>
              <a:t>за­пре­ще­ния или ог­ра­ни­че­ния экс­пор­та, вре­мен­но при­ме­ня­е­мые для предотвра­ще­ния или ос­лаб­ле­ния последствий кри­ти­че­с­ко­го не­до­с­тат­ка про­до­вольст­вия или дру­гих то­ва­ров, име­ю­щих су­ще­ст­вен­ное зна­че­ние для экс­пор­ти­ру­ю­щей догова­ри­ва­ю­щей­ся сто­ро­ны;</a:t>
            </a:r>
          </a:p>
          <a:p>
            <a:pPr marL="914400" lvl="1" indent="-514350">
              <a:buFont typeface="+mj-lt"/>
              <a:buAutoNum type="alphaLcParenR"/>
            </a:pPr>
            <a:r>
              <a:rPr lang="ru-RU" sz="1200" dirty="0" smtClean="0"/>
              <a:t>за­пре­ще­ния </a:t>
            </a:r>
            <a:r>
              <a:rPr lang="ru-RU" sz="1200" dirty="0"/>
              <a:t>или ог­ра­ни­че­ния им­пор­та и экс­пор­та, не­об­хо­ди­мые в связи с при­ме­не­ни­ем стан­дар­тов или пра­вил клас­си­фи­ка­ции, сор­ти­ров­ки и сбыта сырьевых то­ва­ров в ме­ж­ду­на­род­ной тор­го­в­ле; </a:t>
            </a:r>
            <a:endParaRPr lang="en-US" sz="1200" dirty="0"/>
          </a:p>
          <a:p>
            <a:pPr marL="914400" lvl="1" indent="-514350">
              <a:buFont typeface="+mj-lt"/>
              <a:buAutoNum type="alphaLcParenR"/>
            </a:pPr>
            <a:r>
              <a:rPr lang="ru-RU" sz="1200" dirty="0"/>
              <a:t>ог­ра­ни­че­ния им­пор­та лю­бо­го сель­ско­хо­зяй­ст­вен­но­го то­ва­ра или проду­к­тов ры­бо­лов­ст­ва, вво­зи­мых в лю­бом ви­де</a:t>
            </a:r>
            <a:r>
              <a:rPr lang="ru-RU" sz="1200" dirty="0" smtClean="0"/>
              <a:t>**, </a:t>
            </a:r>
            <a:r>
              <a:rPr lang="ru-RU" sz="1200" dirty="0"/>
              <a:t>не­об­хо­ди­мые для осу­ще­ст­в­ле­ния прави­тель­ст­вен­ных ме­р, ко­то­рые име­ют сво­ей це­лью: </a:t>
            </a:r>
            <a:endParaRPr lang="en-US" sz="1200" dirty="0"/>
          </a:p>
          <a:p>
            <a:pPr marL="1371600" lvl="2" indent="-571500">
              <a:buFont typeface="+mj-lt"/>
              <a:buAutoNum type="romanLcPeriod"/>
            </a:pPr>
            <a:r>
              <a:rPr lang="ru-RU" sz="1200" dirty="0" smtClean="0"/>
              <a:t>ог­ра­ни­чить </a:t>
            </a:r>
            <a:r>
              <a:rPr lang="ru-RU" sz="1200" dirty="0"/>
              <a:t>ко­ли­че­ст­ва ана­ло­ги­ч­но­го оте­че­ст­вен­но­го то­ва­ра, разрешаемые для сбы­та или про­из­вод­ст­ва, или, ес­ли не име­ет­ся значительно­го оте­че­ст­вен­но­го про­из­вод­ст­ва ана­ло­ги­ч­но­го </a:t>
            </a:r>
            <a:r>
              <a:rPr lang="ru-RU" sz="1200" dirty="0" smtClean="0"/>
              <a:t>то­вара</a:t>
            </a:r>
            <a:r>
              <a:rPr lang="ru-RU" sz="1200" dirty="0"/>
              <a:t>, то тако­го оте­че­ст­вен­но­го то­ва­ра, ко­то­рый мо­жет быть прямо заме­нен им­порт­ированным то­ва­ром; или </a:t>
            </a:r>
            <a:endParaRPr lang="en-US" sz="1200" dirty="0"/>
          </a:p>
          <a:p>
            <a:pPr marL="1371600" lvl="2" indent="-571500">
              <a:buFont typeface="+mj-lt"/>
              <a:buAutoNum type="romanLcPeriod"/>
            </a:pPr>
            <a:r>
              <a:rPr lang="ru-RU" sz="1200" dirty="0"/>
              <a:t>снять с рын­ка вре­мен­ный из­ли­шек ана­ло­ги­ч­но­го оте­че­ст­венно­го товара, или ес­ли не име­ет­ся су­ще­ст­вен­но­го оте­че­ст­вен­ного производства ана­ло­ги­ч­но­го то­ва­ра, то та­ко­го оте­че­ст­вен­но­го то­ва­ра, ко­то­рый мо­жет быть прямо за­ме­нен им­портированным то­ва­ром, пу­тем пред­ста­в­ле­ния име­ю­ще­го­ся из­лиш­ка не­кото­рым груп­пам отечест­вен­ных по­тре­би­те­лей бес­плат­но или по це­нам ни­же те­ку­щих ры­но­ч­ных; или </a:t>
            </a:r>
            <a:endParaRPr lang="en-US" sz="1200" dirty="0"/>
          </a:p>
          <a:p>
            <a:pPr marL="1371600" lvl="2" indent="-571500">
              <a:buFont typeface="+mj-lt"/>
              <a:buAutoNum type="romanLcPeriod"/>
            </a:pPr>
            <a:r>
              <a:rPr lang="ru-RU" sz="1200" dirty="0"/>
              <a:t>ог­ра­ни­чить раз­ре­ша­е­мые к про­из­вод­ст­ву ко­ли­че­ст­ва лю­бо­го про­ду­к­та жи­вот­но­го про­ис­хо­ж­де­ния, про­из­вод­ст­во ко­то­ро­го пря­мо, за­ви­сит, полностью или в основной части, от им­пор­тиру­е­мо­го сырьевого то­ва­ра, ес­ли отечест­вен­ное про­из­вод­ст­во дан­но­го то­вара от­но­си­тель­но незначительно</a:t>
            </a:r>
            <a:r>
              <a:rPr lang="ru-RU" sz="1200" dirty="0" smtClean="0"/>
              <a:t>.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97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62000"/>
          </a:xfrm>
        </p:spPr>
        <p:txBody>
          <a:bodyPr>
            <a:noAutofit/>
          </a:bodyPr>
          <a:lstStyle/>
          <a:p>
            <a:r>
              <a:rPr lang="ru-RU" sz="3200" dirty="0"/>
              <a:t>Статья </a:t>
            </a:r>
            <a:r>
              <a:rPr lang="ru-RU" sz="3200" dirty="0" err="1"/>
              <a:t>XI</a:t>
            </a:r>
            <a:r>
              <a:rPr lang="ru-RU" sz="3200" dirty="0"/>
              <a:t> ГАТТ </a:t>
            </a:r>
            <a:r>
              <a:rPr lang="ru-RU" sz="3200" dirty="0" smtClean="0"/>
              <a:t>1994 г. (2)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 smtClean="0"/>
              <a:t>Лю­бая </a:t>
            </a:r>
            <a:r>
              <a:rPr lang="ru-RU" sz="1400" dirty="0"/>
              <a:t>до­го­ва­ри­ва­ю­ща­я­ся сто­ро­на, при­ме­ня­ю­щая ог­ра­ни­че­ния на им­порт любого то­ва­ра в си­лу подпункта (с) на­сто­я­ще­го пункта  пуб­ли­кует для все­об­ще­го извещения об­щие ко­ли­че­ст­ва или сто­и­мость товара, раз­ре­шен­но­го к им­пор­ту  в те­че­ние оп­ре­де­лен­но­го пе­ри­о­да в будущем, и лю­бые из­ме­не­ния та­ко­го ко­ли­че­ст­ва или сто­и­мо­сти. Кро­ме то­го, лю­бые ог­ра­ни­че­ния, при­ме­ня­е­мые со­г­ла­с­но ука­зан­ному вы­ше под­пун­к­ту (i), не  со­кра­щают об­щий объем им­пор­та по от­но­ше­нию к об­ще­му объему оте­че­ст­вен­но­го про­из­вод­ст­ва, по срав­не­нию с тем со­от­но­ше­ни­ем, ко­то­рое, как мо­ж­но бы­ло бы ра­зум­но ожи­дать, су­ще­ст­во­ва­ло бы между ними  при от­сут­ст­вии ог­ра­ни­че­ний. При оп­ре­де­ле­нии это­го со­от­но­ше­ния до­го­ва­ри­ва­ю­щая­ся сто­ро­на  уде­ляет дол­ж­ное вни­ма­ние со­от­но­ше­нию, ко­то­рое пре­об­ла­да­ло за пред­ше­ст­ву­ю­щий репрезентативный пе­ри­од, а так­же лю­бым осо­бым фа­к­то­рам*, ко­то­рые мог­ли вли­ять или вли­я­ют на тор­го­в­лю со­от­вет­ст­ву­ю­щим то­ва­ром</a:t>
            </a:r>
            <a:r>
              <a:rPr lang="ru-RU" sz="1400" dirty="0" smtClean="0"/>
              <a:t>.</a:t>
            </a:r>
          </a:p>
          <a:p>
            <a:pPr marL="0" indent="0">
              <a:buFont typeface="Arial" pitchFamily="34" charset="0"/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sz="1400" dirty="0" smtClean="0"/>
              <a:t>Примечания к </a:t>
            </a:r>
            <a:r>
              <a:rPr lang="ru-RU" sz="1400" dirty="0"/>
              <a:t>статье </a:t>
            </a:r>
            <a:r>
              <a:rPr lang="en-US" sz="1400" dirty="0" smtClean="0"/>
              <a:t>XI</a:t>
            </a:r>
            <a:r>
              <a:rPr lang="ru-RU" sz="1400" dirty="0" smtClean="0"/>
              <a:t>:</a:t>
            </a:r>
          </a:p>
          <a:p>
            <a:pPr marL="0" indent="0">
              <a:buNone/>
            </a:pPr>
            <a:r>
              <a:rPr lang="ru-RU" sz="1400" dirty="0" smtClean="0"/>
              <a:t>* В ст. </a:t>
            </a:r>
            <a:r>
              <a:rPr lang="en-US" sz="1400" dirty="0" smtClean="0"/>
              <a:t>XI</a:t>
            </a:r>
            <a:r>
              <a:rPr lang="ru-RU" sz="1400" dirty="0" smtClean="0"/>
              <a:t> понятия </a:t>
            </a:r>
            <a:r>
              <a:rPr lang="ru-RU" sz="1400" dirty="0"/>
              <a:t>"ограничения импорта" или "ограничения экспорта" включают ограничения, применяемые через торговые операции, осуществляемые </a:t>
            </a:r>
            <a:r>
              <a:rPr lang="ru-RU" sz="1400" dirty="0" smtClean="0"/>
              <a:t>государством.</a:t>
            </a:r>
          </a:p>
          <a:p>
            <a:pPr marL="0" indent="0">
              <a:buNone/>
            </a:pPr>
            <a:r>
              <a:rPr lang="ru-RU" sz="1400" dirty="0" smtClean="0"/>
              <a:t>** Пункт </a:t>
            </a:r>
            <a:r>
              <a:rPr lang="ru-RU" sz="1400" dirty="0"/>
              <a:t>2 "</a:t>
            </a:r>
            <a:r>
              <a:rPr lang="en-US" sz="1400" dirty="0" smtClean="0"/>
              <a:t>c"</a:t>
            </a:r>
            <a:r>
              <a:rPr lang="ru-RU" sz="1400" dirty="0" smtClean="0"/>
              <a:t>: Понятие </a:t>
            </a:r>
            <a:r>
              <a:rPr lang="ru-RU" sz="1400" dirty="0"/>
              <a:t>"в любом виде" в </a:t>
            </a:r>
            <a:r>
              <a:rPr lang="ru-RU" sz="1400" dirty="0" smtClean="0"/>
              <a:t>этом пункте касается </a:t>
            </a:r>
            <a:r>
              <a:rPr lang="ru-RU" sz="1400" dirty="0"/>
              <a:t>тех же товаров, находящихся в начальной стадии переработки и все еще являющихся скоропортящимися, которые непосредственно конкурируют со свежими продуктами, и которые, в случае свободного ввоза, сделали бы неэффективными ограничения на свежие </a:t>
            </a:r>
            <a:r>
              <a:rPr lang="ru-RU" sz="1400" dirty="0" smtClean="0"/>
              <a:t>продукты.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11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Статья ХХ ГАТТ 1994 </a:t>
            </a:r>
            <a:r>
              <a:rPr lang="ru-RU" sz="3200" dirty="0"/>
              <a:t>г.: </a:t>
            </a:r>
            <a:r>
              <a:rPr lang="ru-RU" sz="3200" dirty="0" smtClean="0"/>
              <a:t>об­щие </a:t>
            </a:r>
            <a:r>
              <a:rPr lang="ru-RU" sz="3200" dirty="0"/>
              <a:t>ис­к­лю­че­ния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 smtClean="0"/>
              <a:t>При </a:t>
            </a:r>
            <a:r>
              <a:rPr lang="ru-RU" sz="1200" dirty="0"/>
              <a:t>ус­ло­вии, что та­кие ме­ры не  при­ме­няют­ся </a:t>
            </a:r>
            <a:r>
              <a:rPr lang="ru-RU" sz="1200" dirty="0" smtClean="0"/>
              <a:t>таким образом, ко­то­рый мог бы стать средством про­из­воль­ной или не­оп­рав­дан­ной дис­кри­ми­на­ции ме­ж­ду стра­на­ми, в ко­то­рых пре­об­ла­да­ют оди­на­ко­вые ус­ло­вия, или скры­тым ог­ра­ни­че­ни­ем ме­ж­ду­на­род­ной тор­го­в­ли </a:t>
            </a:r>
            <a:r>
              <a:rPr lang="ru-RU" sz="1200" b="1" dirty="0" smtClean="0"/>
              <a:t>(= т.н. «шапка»</a:t>
            </a:r>
            <a:r>
              <a:rPr lang="ru-RU" sz="1200" dirty="0" smtClean="0"/>
              <a:t>, от франц.: </a:t>
            </a:r>
            <a:r>
              <a:rPr lang="en-US" sz="1200" dirty="0" smtClean="0"/>
              <a:t>chapeau</a:t>
            </a:r>
            <a:r>
              <a:rPr lang="ru-RU" sz="1200" dirty="0" smtClean="0"/>
              <a:t>), ни­ч­то в на­сто­я­щем Со­г­ла­ше­нии не пре­пят­ст­вует при­ня­тию или применению любой до­го­ва­ри­ва­ю­щей­ся сто­ро­ной мер:</a:t>
            </a:r>
            <a:endParaRPr lang="en-US" sz="1200" dirty="0"/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не­об­хо­ди­мых </a:t>
            </a:r>
            <a:r>
              <a:rPr lang="ru-RU" sz="1200" dirty="0"/>
              <a:t>для за­щи­ты об­ще­ст­вен­ной мо­ра­ли; 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не­об­хо­ди­мых </a:t>
            </a:r>
            <a:r>
              <a:rPr lang="ru-RU" sz="1200" dirty="0"/>
              <a:t>для защиты жиз­ни или здо­ро­вья че­ло­ве­ка, жи­вот­ных и </a:t>
            </a:r>
            <a:r>
              <a:rPr lang="ru-RU" sz="1200" dirty="0" smtClean="0"/>
              <a:t>расте­ний;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от­но­ся­щих­ся </a:t>
            </a:r>
            <a:r>
              <a:rPr lang="ru-RU" sz="1200" dirty="0"/>
              <a:t>к ввозу  или вывозу зо­ло­та или се­ре­б­ра; </a:t>
            </a:r>
            <a:endParaRPr lang="ru-RU" sz="1200" dirty="0" smtClean="0"/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не­об­хо­ди­мых </a:t>
            </a:r>
            <a:r>
              <a:rPr lang="ru-RU" sz="1200" dirty="0"/>
              <a:t>для обес­пе­че­ния со­ответствия   за­ко­нам или правилам,  не про­ти­во­ре­чащим  по­ло­же­ни­я­м на­сто­я­ще­го Со­гла­ше­ния, включая те, которые относятся к обеспечению соблюдения таможенного законодательства, правил о монопо­ли­ях, дей­ст­ву­ю­щих со­г­ла­с­но пункту  4 статьи </a:t>
            </a:r>
            <a:r>
              <a:rPr lang="ru-RU" sz="1200" dirty="0" err="1"/>
              <a:t>II</a:t>
            </a:r>
            <a:r>
              <a:rPr lang="ru-RU" sz="1200" dirty="0"/>
              <a:t> и статьи </a:t>
            </a:r>
            <a:r>
              <a:rPr lang="ru-RU" sz="1200" dirty="0" err="1"/>
              <a:t>XVII</a:t>
            </a:r>
            <a:r>
              <a:rPr lang="ru-RU" sz="1200" dirty="0"/>
              <a:t>,  защите  па­тен­тов, то­вар­ных зна­ков и ав­торских прав и  пре­ду­п­ре­ж­де­нию нечестной практики; 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от­но­ся­щих­ся </a:t>
            </a:r>
            <a:r>
              <a:rPr lang="ru-RU" sz="1200" dirty="0"/>
              <a:t>к то­ва­рам, про­изведенным заключенными; </a:t>
            </a:r>
            <a:endParaRPr lang="en-US" sz="1200" dirty="0"/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при­ни­ма­е­мых </a:t>
            </a:r>
            <a:r>
              <a:rPr lang="ru-RU" sz="1200" dirty="0"/>
              <a:t>для ох­ра­ны на­ци­о­наль­ных со­кро­вищ ху­до­же­ст­вен­ной, историчес­кой или ар­хе­о­ло­ги­че­с­кой цен­но­сти; </a:t>
            </a:r>
            <a:endParaRPr lang="en-US" sz="1200" dirty="0"/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от­но­ся­щих­ся </a:t>
            </a:r>
            <a:r>
              <a:rPr lang="ru-RU" sz="1200" dirty="0"/>
              <a:t>к консервации истощаемых  при­род­ных ре­сур­сов, ес­ли подобные ме­ры про­во­дят­ся од­но­вре­мен­но с ог­ра­ни­че­ни­ем вну­т­рен­не­го производ­ст­ва или по­треб­ле­ния; 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при­ни­ма­е­мых </a:t>
            </a:r>
            <a:r>
              <a:rPr lang="ru-RU" sz="1200" dirty="0"/>
              <a:t>во ис­по­л­не­ние обя­за­тельств по меж­пра­ви­тель­ст­вен­но­му товарному соглаше­нию, ко­то­рое со­от­вет­ст­ву­ет кри­те­ри­ям, пре­д­с­та­в­лен­ным на рассмотре­ние ДО­ГО­ВА­РИ­ВА­Ю­ЩИХ­СЯ СТО­РОН и не от­верг­ну­тым ими, или ко­то­рые пред­ста­в­ле­ны на рас­смо­т­ре­ние са­мими ДОГОВАРИВАЮЩИМИСЯ СТО­РО­НАМИ и не от­верг­ну­ты ими*; 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свя­зан­ных </a:t>
            </a:r>
            <a:r>
              <a:rPr lang="ru-RU" sz="1200" dirty="0"/>
              <a:t>с ог­ра­ни­че­ни­ем экс­пор­та оте­че­ст­вен­ных ма­те­ри­а­лов, не­обхо­ди­мых для обес­пе­че­ния до­с­та­то­ч­ным ко­ли­че­ст­вом та­ких ма­те­ри­а­лов отечественной об­ра­ба­ты­ва­ю­щей про­мыш­лен­но­сти в те­че­ние пе­ри­о­дов, </a:t>
            </a:r>
            <a:r>
              <a:rPr lang="ru-RU" sz="1200" dirty="0" smtClean="0"/>
              <a:t>ко­г­да </a:t>
            </a:r>
            <a:r>
              <a:rPr lang="ru-RU" sz="1200" dirty="0"/>
              <a:t>вну­трен­няя це­на на та­кие ма­те­ри­а­лы дер­жит­ся на бо­лее ни­з­ком уров­не, чем ми­ровая це­на, как часть осу­ще­ст­в­ля­е­мо­го пра­ви­тель­ст­вом пла­на ста­би­ли­за­ции; </a:t>
            </a:r>
            <a:r>
              <a:rPr lang="ru-RU" sz="1200" i="1" dirty="0"/>
              <a:t>при ус­ло­вии</a:t>
            </a:r>
            <a:r>
              <a:rPr lang="ru-RU" sz="1200" dirty="0"/>
              <a:t>, что та­кие ог­ра­ни­че­ния не со­дей­ст­вуют рас­ши­ре­нию экс­пор­та или за­щи­те этой отечественной про­мыш­лен­но­сти и не от­ступают от по­ло­же­ний на­сто­я­ще­го Со­г­ла­ше­ния, ка­са­ющихся </a:t>
            </a:r>
            <a:r>
              <a:rPr lang="ru-RU" sz="1200" dirty="0" err="1" smtClean="0"/>
              <a:t>не­дис­кри­ми­на­ции</a:t>
            </a:r>
            <a:r>
              <a:rPr lang="ru-RU" sz="1200" dirty="0" smtClean="0"/>
              <a:t>;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1200" dirty="0" smtClean="0"/>
              <a:t>су­ще­ст­вен­ных </a:t>
            </a:r>
            <a:r>
              <a:rPr lang="ru-RU" sz="1200" dirty="0"/>
              <a:t>для при­об­ре­те­ния или рас­пре­де­ле­ния то­ва­ров, являющихся дефицитными в целом или для конкретного региона; </a:t>
            </a:r>
            <a:r>
              <a:rPr lang="ru-RU" sz="1200" i="1" dirty="0"/>
              <a:t>при ус­ловии</a:t>
            </a:r>
            <a:r>
              <a:rPr lang="ru-RU" sz="1200" dirty="0"/>
              <a:t>, что лю­бые та­кие ме­ры  со­в­ме­с­ти­мы с прин­ци­пом, что все до­го­ва­ри­ва­ю­щи­е­ся сто­ро­ны име­ют пра­во на спра­ве­д­ли­вую долю в ме­ж­ду­на­род­ных поставках та­ких то­ва­ров, и что  любые та­кие меры, не ­со­в­ме­с­ти­мые с дру­ги­ми по­ло­же­ни­я­ми на­сто­я­ще­го Со­г­ла­ше­ния, пре­кра­щаются, как толь­ко ус­ло­вия, ставшие причиной их применения, пе­ре­ста­ли су­ще­ст­во­вать. ДО­ГО­ВА­РИ­ВА­Ю­ЩИ­Е­СЯ СТО­РО­НЫ рассмо­т­рят не­об­хо­ди­мость со­хра­не­ния </a:t>
            </a:r>
            <a:r>
              <a:rPr lang="ru-RU" sz="1200" dirty="0" smtClean="0"/>
              <a:t>на­сто­я­ще­го </a:t>
            </a:r>
            <a:r>
              <a:rPr lang="ru-RU" sz="1200" dirty="0"/>
              <a:t>пун­к­та не позд­нее 30 ию­ня 1960 г</a:t>
            </a:r>
            <a:r>
              <a:rPr lang="ru-RU" sz="12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Каких товаров касается Соглашение по </a:t>
            </a:r>
            <a:r>
              <a:rPr lang="ru-RU" sz="2800" dirty="0" err="1" smtClean="0"/>
              <a:t>СФС</a:t>
            </a:r>
            <a:r>
              <a:rPr lang="ru-RU" sz="2800" dirty="0" smtClean="0"/>
              <a:t> мерам?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Как правило, санитарные </a:t>
            </a:r>
            <a:r>
              <a:rPr lang="ru-RU" dirty="0"/>
              <a:t>и </a:t>
            </a:r>
            <a:r>
              <a:rPr lang="ru-RU" dirty="0" smtClean="0"/>
              <a:t>фитосанитарные меры (напр., нормы о наличии определенных веществ в продуктах питания или корме для животных) касаются прежде всего торговли сельскохозяйственными продуктами.</a:t>
            </a:r>
          </a:p>
          <a:p>
            <a:r>
              <a:rPr lang="ru-RU" dirty="0" smtClean="0"/>
              <a:t>Поэтому Соглашение по </a:t>
            </a:r>
            <a:r>
              <a:rPr lang="ru-RU" dirty="0" err="1" smtClean="0"/>
              <a:t>СФС</a:t>
            </a:r>
            <a:r>
              <a:rPr lang="ru-RU" dirty="0" smtClean="0"/>
              <a:t> мерам в определенном смысле близко к Соглашению по сельскому хозяйству (15.04.1994 г</a:t>
            </a:r>
            <a:r>
              <a:rPr lang="ru-RU" dirty="0"/>
              <a:t>.; является неотъемлемой частью </a:t>
            </a:r>
            <a:r>
              <a:rPr lang="ru-RU" dirty="0" smtClean="0"/>
              <a:t>Соглашения об учреждении ВТО): члены ГАТТ 1947 г. согласовывали эти 2 международных договора одновременно.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5C6E0-1DA3-4D5F-BBB9-FE86C9799D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54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5429</Words>
  <Application>Microsoft Office PowerPoint</Application>
  <PresentationFormat>Экран (4:3)</PresentationFormat>
  <Paragraphs>235</Paragraphs>
  <Slides>26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Office Theme</vt:lpstr>
      <vt:lpstr>  Курс «Право ВТО в кейсах»    </vt:lpstr>
      <vt:lpstr>Содержание</vt:lpstr>
      <vt:lpstr>Введение</vt:lpstr>
      <vt:lpstr>Соглашение по СФС мерам</vt:lpstr>
      <vt:lpstr>Статья III.4 ГАТТ 1994 г.</vt:lpstr>
      <vt:lpstr>Статья XI ГАТТ 1994 г.</vt:lpstr>
      <vt:lpstr>Статья XI ГАТТ 1994 г. (2)</vt:lpstr>
      <vt:lpstr>Статья ХХ ГАТТ 1994 г.: об­щие ис­к­лю­че­ния</vt:lpstr>
      <vt:lpstr>Каких товаров касается Соглашение по СФС мерам?</vt:lpstr>
      <vt:lpstr>Сфера применения Соглашения по СФС мерам</vt:lpstr>
      <vt:lpstr>Какие конкретно меры существуют?</vt:lpstr>
      <vt:lpstr>Соотношение Соглашения по СФС мерам с др. Соглашениями ВТО</vt:lpstr>
      <vt:lpstr>Принципы Соглашения по СФС мерам</vt:lpstr>
      <vt:lpstr>Принципы Соглашения по СФС мерам (2)</vt:lpstr>
      <vt:lpstr>Гармонизация через международные стандарты</vt:lpstr>
      <vt:lpstr>Международные стандарты, руководства и рекомендации</vt:lpstr>
      <vt:lpstr>Ст. 3.2 и 3.3 Соглашения по СФС мерам</vt:lpstr>
      <vt:lpstr>Проблема гармонизации стандартов</vt:lpstr>
      <vt:lpstr>ЕС – меры, касающиеся мяса и продуктов из мяса (1998 г.)</vt:lpstr>
      <vt:lpstr>Признание эквивалентности (ст. 4 Соглашения по СФС мерам)</vt:lpstr>
      <vt:lpstr>Оценка рисков (ст. 5)</vt:lpstr>
      <vt:lpstr>Оценка рисков (2)</vt:lpstr>
      <vt:lpstr>Оценка рисков: прочие проблемы</vt:lpstr>
      <vt:lpstr>Схема проверки СФС мер на соотв-вие праву ВТО</vt:lpstr>
      <vt:lpstr>Казус (придуманный)</vt:lpstr>
      <vt:lpstr>Решение казуса</vt:lpstr>
    </vt:vector>
  </TitlesOfParts>
  <Company>King &amp; Spalding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круглый стол «Год России во Всемирной Торговой Организации» Рачков Илья Витальевич, доцент кафедры международного права МГИМО (У) МИД России, кандидат юридических наук  Разрешение споров в рамках ВТО </dc:title>
  <dc:creator>K&amp;S Author</dc:creator>
  <cp:lastModifiedBy>XSAQ</cp:lastModifiedBy>
  <cp:revision>2</cp:revision>
  <dcterms:created xsi:type="dcterms:W3CDTF">2015-10-08T19:49:30Z</dcterms:created>
  <dcterms:modified xsi:type="dcterms:W3CDTF">2021-03-01T09:19:20Z</dcterms:modified>
  <cp:version>0</cp:version>
</cp:coreProperties>
</file>